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409" r:id="rId3"/>
    <p:sldId id="410" r:id="rId4"/>
    <p:sldId id="308" r:id="rId5"/>
    <p:sldId id="411" r:id="rId6"/>
    <p:sldId id="399" r:id="rId7"/>
    <p:sldId id="310" r:id="rId8"/>
    <p:sldId id="265" r:id="rId9"/>
    <p:sldId id="340" r:id="rId10"/>
    <p:sldId id="339" r:id="rId11"/>
    <p:sldId id="311" r:id="rId12"/>
    <p:sldId id="321" r:id="rId13"/>
    <p:sldId id="269" r:id="rId14"/>
    <p:sldId id="412" r:id="rId15"/>
    <p:sldId id="278" r:id="rId16"/>
    <p:sldId id="277" r:id="rId17"/>
    <p:sldId id="337" r:id="rId18"/>
    <p:sldId id="335" r:id="rId19"/>
    <p:sldId id="280" r:id="rId20"/>
    <p:sldId id="334" r:id="rId21"/>
    <p:sldId id="333" r:id="rId22"/>
    <p:sldId id="282" r:id="rId23"/>
    <p:sldId id="276" r:id="rId24"/>
    <p:sldId id="283" r:id="rId25"/>
    <p:sldId id="284" r:id="rId26"/>
    <p:sldId id="286" r:id="rId27"/>
    <p:sldId id="287" r:id="rId28"/>
    <p:sldId id="288" r:id="rId29"/>
    <p:sldId id="289" r:id="rId30"/>
    <p:sldId id="292" r:id="rId31"/>
    <p:sldId id="294" r:id="rId32"/>
    <p:sldId id="295" r:id="rId33"/>
    <p:sldId id="297" r:id="rId34"/>
    <p:sldId id="272" r:id="rId35"/>
    <p:sldId id="401" r:id="rId36"/>
    <p:sldId id="406" r:id="rId37"/>
    <p:sldId id="407" r:id="rId38"/>
    <p:sldId id="408" r:id="rId39"/>
    <p:sldId id="325" r:id="rId40"/>
    <p:sldId id="326" r:id="rId41"/>
    <p:sldId id="305" r:id="rId42"/>
    <p:sldId id="307" r:id="rId43"/>
    <p:sldId id="40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99"/>
    <a:srgbClr val="FF6600"/>
    <a:srgbClr val="0000FF"/>
    <a:srgbClr val="006699"/>
    <a:srgbClr val="009900"/>
    <a:srgbClr val="339900"/>
    <a:srgbClr val="CC0000"/>
    <a:srgbClr val="41B2BA"/>
    <a:srgbClr val="3D989A"/>
    <a:srgbClr val="812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760" autoAdjust="0"/>
    <p:restoredTop sz="97052" autoAdjust="0"/>
  </p:normalViewPr>
  <p:slideViewPr>
    <p:cSldViewPr snapToGrid="0">
      <p:cViewPr varScale="1">
        <p:scale>
          <a:sx n="124" d="100"/>
          <a:sy n="124" d="100"/>
        </p:scale>
        <p:origin x="-112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CFCBD-6391-A54D-BA2C-DEA5C3FBF63B}" type="datetimeFigureOut">
              <a:rPr lang="en-GB"/>
              <a:pPr/>
              <a:t>23/06/2012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988B5-306F-A947-B10C-B2B5B995998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33574-8E3D-184C-A9C3-DE6AB2738E4B}" type="datetimeFigureOut">
              <a:rPr lang="en-GB"/>
              <a:pPr/>
              <a:t>23/06/2012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3FD2B-2DAA-2145-8A8F-A171CDE4EDB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1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blah: do not </a:t>
            </a:r>
            <a:r>
              <a:rPr lang="en-US"/>
              <a:t>whant</a:t>
            </a:r>
            <a:r>
              <a:rPr lang="en-US" dirty="0"/>
              <a:t> to talk much about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 through log-file and see what is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Here: about search in the density in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steps of</a:t>
            </a:r>
            <a:r>
              <a:rPr lang="en-US" baseline="0" dirty="0"/>
              <a:t> strcture solution, and, particularly, what we are interested in, the fitting into the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 steps of</a:t>
            </a:r>
            <a:r>
              <a:rPr lang="en-US" baseline="0" dirty="0"/>
              <a:t> strcture solution, and, particularly, what we are interested in, the fitting into the density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Series of slides with pictures?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Rerender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Balbes:</a:t>
            </a:r>
          </a:p>
          <a:p>
            <a:endParaRPr lang="en-US"/>
          </a:p>
          <a:p>
            <a:r>
              <a:rPr lang="en-US"/>
              <a:t>Utilised search in the density for second and next models</a:t>
            </a:r>
          </a:p>
          <a:p>
            <a:r>
              <a:rPr lang="en-US"/>
              <a:t>(The order of search depends on on whether or not domains are present, sizes of domains, etc)</a:t>
            </a:r>
          </a:p>
          <a:p>
            <a:endParaRPr lang="en-US"/>
          </a:p>
          <a:p>
            <a:r>
              <a:rPr lang="en-US"/>
              <a:t>Yet another important detail: ensemble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blah: do not whant to talk much about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 through log-file and see what is there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words:</a:t>
            </a:r>
          </a:p>
          <a:p>
            <a:r>
              <a:rPr lang="en-US" dirty="0"/>
              <a:t>A single outlier may corrupt SRF</a:t>
            </a:r>
          </a:p>
          <a:p>
            <a:r>
              <a:rPr lang="en-US" dirty="0"/>
              <a:t>LMIN controls harmonics of low 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will show what special crystallographic</a:t>
            </a:r>
            <a:r>
              <a:rPr lang="en-US" baseline="0" dirty="0"/>
              <a:t> environement could mean</a:t>
            </a:r>
            <a:endParaRPr lang="en-US" dirty="0"/>
          </a:p>
          <a:p>
            <a:r>
              <a:rPr lang="en-US" dirty="0"/>
              <a:t>High</a:t>
            </a:r>
            <a:r>
              <a:rPr lang="en-US" baseline="0" dirty="0"/>
              <a:t> temperature factors and special environement: low contrast in RF and conventional TF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Here: about search in the density in general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we are talking particularly about model completion</a:t>
            </a:r>
          </a:p>
          <a:p>
            <a:endParaRPr lang="en-US" dirty="0"/>
          </a:p>
          <a:p>
            <a:r>
              <a:rPr lang="en-US" dirty="0"/>
              <a:t>Instead of Exhaustive search,</a:t>
            </a:r>
            <a:r>
              <a:rPr lang="en-US" baseline="0" dirty="0"/>
              <a:t> we still may use the rotation function</a:t>
            </a:r>
          </a:p>
          <a:p>
            <a:r>
              <a:rPr lang="en-US" baseline="0" dirty="0"/>
              <a:t>More peaks if necessary, but still this will be much less tested orientations than in the exhaustive 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are talking particularly about model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we are talking particularly about model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Here: about search in the density in general</a:t>
            </a:r>
          </a:p>
          <a:p>
            <a:r>
              <a:rPr lang="en-US" dirty="0"/>
              <a:t>"Back to the general problem of searching in the density"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FD2B-2DAA-2145-8A8F-A171CDE4EDBE}" type="slidenum">
              <a:rPr lang="en-US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78078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32363"/>
          </a:xfrm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69332"/>
          </a:xfrm>
        </p:spPr>
        <p:txBody>
          <a:bodyPr>
            <a:sp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72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3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1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7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73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3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71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519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52400"/>
            <a:ext cx="5678487" cy="5519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44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573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4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459289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" y="2692924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152400"/>
            <a:ext cx="7773987" cy="5519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55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573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5573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6909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11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573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557338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400800"/>
            <a:ext cx="2093913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13/03/2012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6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459289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65316" y="792949"/>
            <a:ext cx="3921484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65316" y="1020798"/>
            <a:ext cx="3921484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" y="1020798"/>
            <a:ext cx="3921484" cy="1785104"/>
          </a:xfrm>
        </p:spPr>
        <p:txBody>
          <a:bodyPr wrap="square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0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  <a:tileRect/>
          </a:gradFill>
        </p:spPr>
        <p:txBody>
          <a:bodyPr vert="horz" wrap="square" lIns="91440" tIns="79200" rIns="91440" bIns="15840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1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0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0"/>
            <a:tileRect/>
          </a:gradFill>
        </p:spPr>
        <p:txBody>
          <a:bodyPr vert="horz" wrap="square" lIns="91440" tIns="79200" rIns="91440" bIns="15840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7358"/>
            <a:ext cx="8229600" cy="232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D37A-D47E-1E4F-85D0-08D79A5594CF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9" r:id="rId3"/>
    <p:sldLayoutId id="2147483656" r:id="rId4"/>
    <p:sldLayoutId id="2147483657" r:id="rId5"/>
    <p:sldLayoutId id="2147483658" r:id="rId6"/>
    <p:sldLayoutId id="2147483655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32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400" indent="-201600" algn="l" defTabSz="457200" rtl="0" eaLnBrk="1" latinLnBrk="0" hangingPunct="1">
        <a:spcBef>
          <a:spcPts val="92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48400" indent="0" algn="l" defTabSz="457200" rtl="0" eaLnBrk="1" latinLnBrk="0" hangingPunct="1">
        <a:spcBef>
          <a:spcPts val="32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200" indent="-201600" algn="l" defTabSz="457200" rtl="0" eaLnBrk="1" latinLnBrk="0" hangingPunct="1">
        <a:spcBef>
          <a:spcPts val="320"/>
        </a:spcBef>
        <a:buFont typeface="Lucida Grande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3600" indent="-201600" algn="l" defTabSz="457200" rtl="0" eaLnBrk="1" latinLnBrk="0" hangingPunct="1">
        <a:spcBef>
          <a:spcPts val="32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16000" algn="l" defTabSz="457200" rtl="0" eaLnBrk="1" latinLnBrk="0" hangingPunct="1">
        <a:spcBef>
          <a:spcPct val="20000"/>
        </a:spcBef>
        <a:buFont typeface="Lucida Grande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972000" indent="-2160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573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24" name="Text Box 28"/>
          <p:cNvSpPr txBox="1">
            <a:spLocks noChangeArrowheads="1"/>
          </p:cNvSpPr>
          <p:nvPr userDrawn="1"/>
        </p:nvSpPr>
        <p:spPr bwMode="auto">
          <a:xfrm>
            <a:off x="685800" y="60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4127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11" name="Picture 6" descr="sidebar-fade2.pn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120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86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rgbClr val="4EAEE4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Replacement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Andrey Lebedev</a:t>
            </a:r>
          </a:p>
          <a:p>
            <a:r>
              <a:rPr lang="en-US" dirty="0"/>
              <a:t>YSBL, York</a:t>
            </a:r>
          </a:p>
        </p:txBody>
      </p:sp>
    </p:spTree>
    <p:extLst>
      <p:ext uri="{BB962C8B-B14F-4D97-AF65-F5344CB8AC3E}">
        <p14:creationId xmlns:p14="http://schemas.microsoft.com/office/powerpoint/2010/main" val="4610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Log-file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676" y="1046667"/>
            <a:ext cx="7076440" cy="519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082013" y="2548834"/>
            <a:ext cx="3292216" cy="3251434"/>
            <a:chOff x="1003976" y="1742409"/>
            <a:chExt cx="3919305" cy="3870755"/>
          </a:xfrm>
        </p:grpSpPr>
        <p:pic>
          <p:nvPicPr>
            <p:cNvPr id="21" name="Picture 20" descr="Untitled.pdf"/>
            <p:cNvPicPr>
              <a:picLocks noChangeAspect="1"/>
            </p:cNvPicPr>
            <p:nvPr/>
          </p:nvPicPr>
          <p:blipFill>
            <a:blip r:embed="rId3"/>
            <a:srcRect t="7647" r="2757" b="3569"/>
            <a:stretch>
              <a:fillRect/>
            </a:stretch>
          </p:blipFill>
          <p:spPr>
            <a:xfrm>
              <a:off x="1003976" y="1742409"/>
              <a:ext cx="3919305" cy="3870755"/>
            </a:xfrm>
            <a:prstGeom prst="rect">
              <a:avLst/>
            </a:prstGeom>
          </p:spPr>
        </p:pic>
        <p:grpSp>
          <p:nvGrpSpPr>
            <p:cNvPr id="22" name="Group 15"/>
            <p:cNvGrpSpPr>
              <a:grpSpLocks noChangeAspect="1"/>
            </p:cNvGrpSpPr>
            <p:nvPr/>
          </p:nvGrpSpPr>
          <p:grpSpPr>
            <a:xfrm>
              <a:off x="1805902" y="2147557"/>
              <a:ext cx="2386092" cy="1741203"/>
              <a:chOff x="4297216" y="2299302"/>
              <a:chExt cx="2819400" cy="2057400"/>
            </a:xfrm>
          </p:grpSpPr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 flipV="1">
                <a:off x="4297216" y="2299302"/>
                <a:ext cx="2362200" cy="9144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 flipH="1">
                <a:off x="5897416" y="2299302"/>
                <a:ext cx="762000" cy="20574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>
                <a:off x="4297216" y="3213702"/>
                <a:ext cx="1600200" cy="114300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10"/>
              <p:cNvSpPr>
                <a:spLocks noChangeShapeType="1"/>
              </p:cNvSpPr>
              <p:nvPr/>
            </p:nvSpPr>
            <p:spPr bwMode="auto">
              <a:xfrm>
                <a:off x="4678216" y="2299302"/>
                <a:ext cx="2438400" cy="91440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4678216" y="2299302"/>
                <a:ext cx="762000" cy="205740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H="1">
                <a:off x="5440216" y="3213702"/>
                <a:ext cx="1676400" cy="114300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Rotation Function (SRF)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765316" y="852608"/>
            <a:ext cx="3921484" cy="1246495"/>
          </a:xfrm>
        </p:spPr>
        <p:txBody>
          <a:bodyPr/>
          <a:lstStyle/>
          <a:p>
            <a:r>
              <a:rPr lang="en-GB" dirty="0"/>
              <a:t>Example</a:t>
            </a:r>
          </a:p>
          <a:p>
            <a:pPr lvl="1"/>
            <a:r>
              <a:rPr lang="en-GB" dirty="0"/>
              <a:t>Space group P21</a:t>
            </a:r>
          </a:p>
          <a:p>
            <a:pPr lvl="1"/>
            <a:r>
              <a:rPr lang="en-GB" dirty="0"/>
              <a:t>One </a:t>
            </a:r>
            <a:r>
              <a:rPr lang="en-GB" dirty="0" smtClean="0"/>
              <a:t>222-tetramer </a:t>
            </a:r>
            <a:r>
              <a:rPr lang="en-GB" dirty="0"/>
              <a:t>in the </a:t>
            </a:r>
            <a:r>
              <a:rPr lang="en-GB" dirty="0" smtClean="0"/>
              <a:t>AU</a:t>
            </a:r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57199" y="3577765"/>
            <a:ext cx="4807527" cy="2785378"/>
          </a:xfrm>
        </p:spPr>
        <p:txBody>
          <a:bodyPr/>
          <a:lstStyle/>
          <a:p>
            <a:r>
              <a:rPr lang="en-US" dirty="0"/>
              <a:t>Output</a:t>
            </a:r>
          </a:p>
          <a:p>
            <a:pPr lvl="1"/>
            <a:r>
              <a:rPr lang="en-US" dirty="0"/>
              <a:t>molrep_rf.ps</a:t>
            </a:r>
          </a:p>
          <a:p>
            <a:pPr lvl="1"/>
            <a:r>
              <a:rPr lang="en-US" dirty="0"/>
              <a:t>molrep_srf.tab</a:t>
            </a:r>
          </a:p>
          <a:p>
            <a:endParaRPr lang="en-US" dirty="0"/>
          </a:p>
          <a:p>
            <a:r>
              <a:rPr lang="en-US" dirty="0"/>
              <a:t>LMIN &lt; 0 (default)</a:t>
            </a:r>
          </a:p>
          <a:p>
            <a:pPr lvl="1"/>
            <a:r>
              <a:rPr lang="en-US" dirty="0"/>
              <a:t>harmonics with L=2 are removed</a:t>
            </a:r>
          </a:p>
          <a:p>
            <a:pPr lvl="1"/>
            <a:r>
              <a:rPr lang="en-US" dirty="0"/>
              <a:t>harmonics with L=4 are  downweighted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175" y="1522689"/>
            <a:ext cx="3474378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–i &lt;&lt;+</a:t>
            </a:r>
          </a:p>
          <a:p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rad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20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resmax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2.5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resmin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8.0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lmin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6</a:t>
            </a:r>
          </a:p>
          <a:p>
            <a:r>
              <a:rPr lang="en-US" dirty="0">
                <a:latin typeface="Consolas"/>
                <a:cs typeface="Consolas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175" y="852608"/>
            <a:ext cx="34743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42867" y="2297671"/>
            <a:ext cx="113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 = 180°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12624" y="5834810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44355" y="396795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SRF: preliminary analysis of X-ray data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681886"/>
            <a:ext cx="8229600" cy="2977738"/>
          </a:xfrm>
        </p:spPr>
        <p:txBody>
          <a:bodyPr/>
          <a:lstStyle/>
          <a:p>
            <a:r>
              <a:rPr lang="en-US" dirty="0"/>
              <a:t>Oligomeric state of the protein in crystal</a:t>
            </a:r>
          </a:p>
          <a:p>
            <a:pPr lvl="1"/>
            <a:r>
              <a:rPr lang="en-US" dirty="0"/>
              <a:t>Content of the asymmetric unit</a:t>
            </a:r>
          </a:p>
          <a:p>
            <a:pPr lvl="3"/>
            <a:r>
              <a:rPr lang="en-US" dirty="0"/>
              <a:t>Does crystal contain the right protein?</a:t>
            </a:r>
          </a:p>
          <a:p>
            <a:pPr lvl="4"/>
            <a:r>
              <a:rPr lang="en-US" dirty="0"/>
              <a:t>Be careful: artifacts in SRF, twinning, pseudo-translation</a:t>
            </a:r>
          </a:p>
          <a:p>
            <a:pPr lvl="1"/>
            <a:r>
              <a:rPr lang="en-US" dirty="0"/>
              <a:t>Selection of oligomeric search model for MR</a:t>
            </a:r>
          </a:p>
          <a:p>
            <a:pPr lvl="4"/>
            <a:r>
              <a:rPr lang="en-US" dirty="0"/>
              <a:t>Be careful, oligomers with the same symmetry can be different</a:t>
            </a:r>
          </a:p>
          <a:p>
            <a:endParaRPr lang="en-US" dirty="0"/>
          </a:p>
          <a:p>
            <a:r>
              <a:rPr lang="en-US" dirty="0"/>
              <a:t>Rare use: check for isomorphous or anomalous signal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6154" y="3770533"/>
            <a:ext cx="7597549" cy="2621339"/>
            <a:chOff x="766154" y="3829978"/>
            <a:chExt cx="7597549" cy="26213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rcRect t="4414" b="49042"/>
            <a:stretch>
              <a:fillRect/>
            </a:stretch>
          </p:blipFill>
          <p:spPr bwMode="auto">
            <a:xfrm>
              <a:off x="766154" y="3850910"/>
              <a:ext cx="7597549" cy="2600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rcRect l="16229" r="12622" b="95632"/>
            <a:stretch>
              <a:fillRect/>
            </a:stretch>
          </p:blipFill>
          <p:spPr bwMode="auto">
            <a:xfrm>
              <a:off x="1174940" y="3829978"/>
              <a:ext cx="5405510" cy="24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501" y="3750591"/>
            <a:ext cx="5096404" cy="258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SRF: use for structure solution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4974-0488-8345-A598-8B0055502124}" type="datetime4">
              <a:rPr lang="en-GB"/>
              <a:pPr/>
              <a:t>June 23,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APS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2823850"/>
          </a:xfrm>
        </p:spPr>
        <p:txBody>
          <a:bodyPr/>
          <a:lstStyle/>
          <a:p>
            <a:r>
              <a:rPr lang="en-US" dirty="0"/>
              <a:t>Locked Rotation Function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Helps restrict dimensionality in an exhaustive 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813" y="1370395"/>
            <a:ext cx="7328995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s100.mtz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monomer.pdb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-s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s100.seq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–i &lt;&lt;+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lock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y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file_tsrf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molrep_srf.tab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nsrf 1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+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3859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the density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4439677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/>
              <a:t>Completion of model</a:t>
            </a:r>
          </a:p>
          <a:p>
            <a:pPr lvl="2"/>
            <a:r>
              <a:rPr lang="en-US" dirty="0"/>
              <a:t>addition of smaller domain(s)				&lt; </a:t>
            </a:r>
            <a:r>
              <a:rPr lang="en-US" dirty="0">
                <a:solidFill>
                  <a:srgbClr val="008000"/>
                </a:solidFill>
              </a:rPr>
              <a:t>molrep tutorial</a:t>
            </a:r>
          </a:p>
          <a:p>
            <a:pPr lvl="2"/>
            <a:r>
              <a:rPr lang="en-US" dirty="0"/>
              <a:t>NCS: "the last subunit" problem</a:t>
            </a:r>
          </a:p>
          <a:p>
            <a:pPr lvl="3"/>
            <a:r>
              <a:rPr lang="en-US" dirty="0"/>
              <a:t>high temperature factors in one of the subunits</a:t>
            </a:r>
          </a:p>
          <a:p>
            <a:pPr lvl="3"/>
            <a:r>
              <a:rPr lang="en-US" dirty="0"/>
              <a:t>subunit in a special crystallographic environment</a:t>
            </a:r>
          </a:p>
          <a:p>
            <a:endParaRPr lang="en-US" dirty="0"/>
          </a:p>
          <a:p>
            <a:pPr lvl="1"/>
            <a:r>
              <a:rPr lang="en-US" dirty="0"/>
              <a:t>Experimental phasing</a:t>
            </a:r>
          </a:p>
          <a:p>
            <a:pPr lvl="2"/>
            <a:r>
              <a:rPr lang="en-US" dirty="0"/>
              <a:t>Both experimental phases and model are poor</a:t>
            </a:r>
          </a:p>
          <a:p>
            <a:pPr lvl="2"/>
            <a:r>
              <a:rPr lang="en-US" dirty="0"/>
              <a:t>Low resolution X-ray data</a:t>
            </a:r>
          </a:p>
          <a:p>
            <a:endParaRPr lang="en-US" dirty="0"/>
          </a:p>
          <a:p>
            <a:pPr lvl="1"/>
            <a:r>
              <a:rPr lang="en-US" dirty="0"/>
              <a:t>Interpretation of EM reconstruction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ffear_trim.tiff"/>
          <p:cNvPicPr>
            <a:picLocks noChangeAspect="1"/>
          </p:cNvPicPr>
          <p:nvPr/>
        </p:nvPicPr>
        <p:blipFill>
          <a:blip r:embed="rId3"/>
          <a:srcRect r="30299" b="9981"/>
          <a:stretch>
            <a:fillRect/>
          </a:stretch>
        </p:blipFill>
        <p:spPr>
          <a:xfrm>
            <a:off x="169334" y="1252764"/>
            <a:ext cx="2981013" cy="454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in the electron 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502366" y="1344532"/>
            <a:ext cx="5248579" cy="4131900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FFFear</a:t>
            </a:r>
            <a:r>
              <a:rPr lang="en-US" dirty="0"/>
              <a:t>: Fast Fourier Feature Recognition</a:t>
            </a:r>
          </a:p>
          <a:p>
            <a:r>
              <a:rPr lang="en-US" dirty="0"/>
              <a:t>Clever 6-dimensional search by </a:t>
            </a:r>
            <a:r>
              <a:rPr lang="en-US" dirty="0">
                <a:solidFill>
                  <a:srgbClr val="3366FF"/>
                </a:solidFill>
              </a:rPr>
              <a:t>Kevin Cowtan</a:t>
            </a:r>
          </a:p>
          <a:p>
            <a:endParaRPr lang="en-US" dirty="0"/>
          </a:p>
          <a:p>
            <a:r>
              <a:rPr lang="en-US" dirty="0"/>
              <a:t>1. Sample the 3-dimensional space of rotations</a:t>
            </a:r>
          </a:p>
          <a:p>
            <a:pPr lvl="3"/>
            <a:r>
              <a:rPr lang="en-US" dirty="0"/>
              <a:t>For example, for orthorhombic space group, search step 6.0° requires 14098 orientations (a couple of hours)</a:t>
            </a:r>
          </a:p>
          <a:p>
            <a:endParaRPr lang="en-US" dirty="0"/>
          </a:p>
          <a:p>
            <a:r>
              <a:rPr lang="en-US" dirty="0"/>
              <a:t>2. Find the best position(s) for each orientation</a:t>
            </a:r>
          </a:p>
          <a:p>
            <a:pPr lvl="2"/>
            <a:r>
              <a:rPr lang="en-US" dirty="0"/>
              <a:t>The fast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  <a:p>
            <a:endParaRPr lang="en-US" dirty="0"/>
          </a:p>
          <a:p>
            <a:r>
              <a:rPr lang="en-US" dirty="0"/>
              <a:t>3. Sort solution and find the overall best model</a:t>
            </a:r>
          </a:p>
        </p:txBody>
      </p:sp>
      <p:sp>
        <p:nvSpPr>
          <p:cNvPr id="15" name="Oval 14"/>
          <p:cNvSpPr/>
          <p:nvPr/>
        </p:nvSpPr>
        <p:spPr>
          <a:xfrm>
            <a:off x="572558" y="1603238"/>
            <a:ext cx="1800953" cy="395603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41991" y="2827931"/>
            <a:ext cx="2658335" cy="395603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Rotation 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4362733"/>
          </a:xfrm>
        </p:spPr>
        <p:txBody>
          <a:bodyPr/>
          <a:lstStyle/>
          <a:p>
            <a:r>
              <a:rPr lang="en-US" dirty="0"/>
              <a:t>Why not using Rotation Function?</a:t>
            </a:r>
          </a:p>
          <a:p>
            <a:endParaRPr lang="en-US" dirty="0"/>
          </a:p>
          <a:p>
            <a:r>
              <a:rPr lang="en-US" dirty="0"/>
              <a:t>1. Find orientation:</a:t>
            </a:r>
          </a:p>
          <a:p>
            <a:pPr lvl="2"/>
            <a:r>
              <a:rPr lang="en-US" dirty="0"/>
              <a:t>Cross-rotation function (</a:t>
            </a:r>
            <a:r>
              <a:rPr lang="en-US" dirty="0">
                <a:solidFill>
                  <a:srgbClr val="FF6600"/>
                </a:solidFill>
              </a:rPr>
              <a:t>no phases used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2. Find position: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Phased</a:t>
            </a:r>
            <a:r>
              <a:rPr lang="en-US" dirty="0"/>
              <a:t> translation function</a:t>
            </a:r>
          </a:p>
          <a:p>
            <a:endParaRPr lang="en-US" dirty="0"/>
          </a:p>
          <a:p>
            <a:r>
              <a:rPr lang="en-US" dirty="0"/>
              <a:t>Model completion:</a:t>
            </a:r>
          </a:p>
          <a:p>
            <a:pPr lvl="1"/>
            <a:r>
              <a:rPr lang="en-US" dirty="0"/>
              <a:t>Small domains or subunits to be added</a:t>
            </a:r>
          </a:p>
          <a:p>
            <a:pPr lvl="1"/>
            <a:r>
              <a:rPr lang="en-US" dirty="0"/>
              <a:t>Therefore the Rotation Function may fail</a:t>
            </a:r>
          </a:p>
          <a:p>
            <a:pPr lvl="4"/>
            <a:r>
              <a:rPr lang="en-US" dirty="0">
                <a:solidFill>
                  <a:srgbClr val="FF6600"/>
                </a:solidFill>
              </a:rPr>
              <a:t>No peaks</a:t>
            </a:r>
            <a:r>
              <a:rPr lang="en-US" dirty="0"/>
              <a:t> for the domains or subunits of interest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287165" y="3264927"/>
            <a:ext cx="4457700" cy="1698863"/>
            <a:chOff x="3816805" y="2300771"/>
            <a:chExt cx="4457700" cy="1698863"/>
          </a:xfrm>
        </p:grpSpPr>
        <p:pic>
          <p:nvPicPr>
            <p:cNvPr id="8" name="Picture 7" descr="coot_1gxd_tri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6805" y="2580209"/>
              <a:ext cx="4457700" cy="1310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32516" y="2300771"/>
              <a:ext cx="5775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1gxd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8389" y="3661080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74984" y="3661080"/>
              <a:ext cx="296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B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4434" y="3661080"/>
              <a:ext cx="3033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62384" y="3661080"/>
              <a:ext cx="310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7503563" cy="520911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Templates: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Target structure:</a:t>
            </a:r>
          </a:p>
          <a:p>
            <a:pPr lvl="1"/>
            <a:r>
              <a:rPr lang="en-US" sz="1600" dirty="0"/>
              <a:t>Matrix metalloproteinase-2 with its inhibitor</a:t>
            </a:r>
          </a:p>
          <a:p>
            <a:pPr lvl="4"/>
            <a:r>
              <a:rPr lang="en-US" sz="1600" dirty="0"/>
              <a:t>Morgunova et al. (2002) PNAS 99, 7414</a:t>
            </a:r>
          </a:p>
          <a:p>
            <a:pPr lvl="1"/>
            <a:r>
              <a:rPr lang="en-US" dirty="0"/>
              <a:t>resolution </a:t>
            </a:r>
            <a:r>
              <a:rPr lang="en-US" dirty="0" smtClean="0"/>
              <a:t>3.1 </a:t>
            </a:r>
            <a:r>
              <a:rPr lang="en-US" dirty="0"/>
              <a:t>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A, </a:t>
            </a:r>
            <a:r>
              <a:rPr lang="en-US"/>
              <a:t>B</a:t>
            </a:r>
            <a:r>
              <a:rPr lang="en-US" dirty="0"/>
              <a:t>: by conventional MR</a:t>
            </a:r>
          </a:p>
          <a:p>
            <a:pPr lvl="1"/>
            <a:r>
              <a:rPr lang="en-US" dirty="0"/>
              <a:t>C, D: using FFFear</a:t>
            </a:r>
          </a:p>
          <a:p>
            <a:pPr lvl="2"/>
            <a:r>
              <a:rPr lang="en-US" dirty="0"/>
              <a:t>also can be solved by iterating refinement and search in the density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12656" y="811342"/>
            <a:ext cx="1805165" cy="1320415"/>
            <a:chOff x="1036991" y="4003637"/>
            <a:chExt cx="1805165" cy="1320415"/>
          </a:xfrm>
        </p:grpSpPr>
        <p:pic>
          <p:nvPicPr>
            <p:cNvPr id="7" name="Picture 6" descr="coot_1ck7_tri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991" y="4003637"/>
              <a:ext cx="1722120" cy="11506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69463" y="4985498"/>
              <a:ext cx="572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1ck7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77279" y="1058468"/>
            <a:ext cx="988189" cy="1087575"/>
            <a:chOff x="3833395" y="4271752"/>
            <a:chExt cx="988189" cy="1087575"/>
          </a:xfrm>
        </p:grpSpPr>
        <p:pic>
          <p:nvPicPr>
            <p:cNvPr id="6" name="Picture 5" descr="coot_1br9_tri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2602" y="4271752"/>
              <a:ext cx="968982" cy="72268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33395" y="5020773"/>
              <a:ext cx="5719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1br9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Rotation 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3208571"/>
          </a:xfrm>
        </p:spPr>
        <p:txBody>
          <a:bodyPr/>
          <a:lstStyle/>
          <a:p>
            <a:pPr lvl="1"/>
            <a:r>
              <a:rPr lang="en-US" dirty="0"/>
              <a:t>Refine partial model</a:t>
            </a:r>
          </a:p>
          <a:p>
            <a:pPr lvl="1"/>
            <a:r>
              <a:rPr lang="en-US" dirty="0"/>
              <a:t>Calculate map coefficients (2-1 or 1-1)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Flatten the map corresponding to the known substructure</a:t>
            </a:r>
          </a:p>
          <a:p>
            <a:pPr lvl="1"/>
            <a:r>
              <a:rPr lang="en-US" dirty="0"/>
              <a:t>Calculate structure amplitudes from this map</a:t>
            </a:r>
          </a:p>
          <a:p>
            <a:pPr lvl="1"/>
            <a:r>
              <a:rPr lang="en-US" dirty="0"/>
              <a:t>Use them in Cross-Rotation Function</a:t>
            </a:r>
          </a:p>
          <a:p>
            <a:pPr lvl="1"/>
            <a:r>
              <a:rPr lang="en-US" dirty="0"/>
              <a:t>And finally – Phased TF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9220" y="1747422"/>
            <a:ext cx="53094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refmac5 ... hklout </a:t>
            </a:r>
            <a:r>
              <a:rPr lang="en-US" dirty="0">
                <a:solidFill>
                  <a:srgbClr val="3366FF"/>
                </a:solidFill>
              </a:rPr>
              <a:t>AB.mtz</a:t>
            </a:r>
            <a:r>
              <a:rPr lang="en-US" dirty="0"/>
              <a:t> xyzout </a:t>
            </a:r>
            <a:r>
              <a:rPr lang="en-US" dirty="0">
                <a:solidFill>
                  <a:srgbClr val="3366FF"/>
                </a:solidFill>
              </a:rPr>
              <a:t>AB.pdb</a:t>
            </a:r>
            <a:r>
              <a:rPr lang="en-US" dirty="0"/>
              <a:t>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9220" y="4119092"/>
            <a:ext cx="5309487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molrep -f </a:t>
            </a:r>
            <a:r>
              <a:rPr lang="en-US" dirty="0">
                <a:solidFill>
                  <a:srgbClr val="3366FF"/>
                </a:solidFill>
              </a:rPr>
              <a:t>AB.mtz</a:t>
            </a:r>
            <a:r>
              <a:rPr lang="en-US" dirty="0"/>
              <a:t> -mx </a:t>
            </a:r>
            <a:r>
              <a:rPr lang="en-US" dirty="0">
                <a:solidFill>
                  <a:srgbClr val="3366FF"/>
                </a:solidFill>
              </a:rPr>
              <a:t>AB.pdb</a:t>
            </a:r>
            <a:r>
              <a:rPr lang="en-US" dirty="0"/>
              <a:t> -m </a:t>
            </a:r>
            <a:r>
              <a:rPr lang="en-US" dirty="0">
                <a:solidFill>
                  <a:srgbClr val="3366FF"/>
                </a:solidFill>
              </a:rPr>
              <a:t>model.pdb</a:t>
            </a:r>
            <a:r>
              <a:rPr lang="en-US" dirty="0"/>
              <a:t> -i &lt;&lt;+</a:t>
            </a:r>
          </a:p>
          <a:p>
            <a:r>
              <a:rPr lang="en-US" dirty="0"/>
              <a:t>labin F=FWT PH=PHWT</a:t>
            </a:r>
          </a:p>
          <a:p>
            <a:r>
              <a:rPr lang="en-US" dirty="0"/>
              <a:t>sim -1</a:t>
            </a:r>
          </a:p>
          <a:p>
            <a:r>
              <a:rPr lang="en-US" dirty="0"/>
              <a:t>nmon 1</a:t>
            </a:r>
          </a:p>
          <a:p>
            <a:r>
              <a:rPr lang="en-US" dirty="0"/>
              <a:t>np 100</a:t>
            </a:r>
          </a:p>
          <a:p>
            <a:r>
              <a:rPr lang="en-US" dirty="0"/>
              <a:t>diff m</a:t>
            </a:r>
          </a:p>
          <a:p>
            <a:r>
              <a:rPr lang="en-US" dirty="0"/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3170099"/>
          </a:xfrm>
        </p:spPr>
        <p:txBody>
          <a:bodyPr/>
          <a:lstStyle/>
          <a:p>
            <a:r>
              <a:rPr lang="en-US" dirty="0"/>
              <a:t>Search for C in the density from refined A+</a:t>
            </a:r>
            <a:r>
              <a:rPr lang="en-US"/>
              <a:t>B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 for D in the density from refined A+</a:t>
            </a:r>
            <a:r>
              <a:rPr lang="en-US"/>
              <a:t>B</a:t>
            </a:r>
            <a:r>
              <a:rPr lang="en-US" dirty="0"/>
              <a:t>+C: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631" y="4027556"/>
            <a:ext cx="8180169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nsolas"/>
                <a:cs typeface="Consolas"/>
              </a:rPr>
              <a:t>                              --- Summary ---</a:t>
            </a:r>
          </a:p>
          <a:p>
            <a:r>
              <a:rPr lang="en-US" sz="1400" dirty="0">
                <a:latin typeface="Consolas"/>
                <a:cs typeface="Consolas"/>
              </a:rPr>
              <a:t> +------------------------------------------------------------------------------+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|     RF  TF   theta    phi     chi    tx     ty     tz    TFcnt  wRfac  Score |</a:t>
            </a:r>
          </a:p>
          <a:p>
            <a:r>
              <a:rPr lang="en-US" sz="1400" dirty="0">
                <a:latin typeface="Consolas"/>
                <a:cs typeface="Consolas"/>
              </a:rPr>
              <a:t> +------------------------------------------------------------------------------+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|  1  88   1  172.00 -133.61  173.03  0.609  0.511  0.139  20.89  0.650  0.096 |</a:t>
            </a:r>
          </a:p>
          <a:p>
            <a:r>
              <a:rPr lang="en-US" sz="1400" dirty="0">
                <a:latin typeface="Consolas"/>
                <a:cs typeface="Consolas"/>
              </a:rPr>
              <a:t> |  2  86   1  171.51 -130.07  173.56  0.108  0.011  0.140  16.55  0.650  0.095 |</a:t>
            </a:r>
          </a:p>
          <a:p>
            <a:r>
              <a:rPr lang="en-US" sz="1400" dirty="0">
                <a:latin typeface="Consolas"/>
                <a:cs typeface="Consolas"/>
              </a:rPr>
              <a:t> |  3  87   1  172.85 -130.98  175.04  0.109  0.011  0.140  14.27  0.650  0.095 |</a:t>
            </a:r>
          </a:p>
          <a:p>
            <a:r>
              <a:rPr lang="en-US" sz="1400" dirty="0">
                <a:latin typeface="Consolas"/>
                <a:cs typeface="Consolas"/>
              </a:rPr>
              <a:t> |  4  59   1  165.81 -139.35  167.51  0.125  0.010  0.143   9.97  0.650  0.093 |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631" y="1281358"/>
            <a:ext cx="8180169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nsolas"/>
                <a:cs typeface="Consolas"/>
              </a:rPr>
              <a:t>                              --- Summary ---</a:t>
            </a:r>
          </a:p>
          <a:p>
            <a:r>
              <a:rPr lang="en-US" sz="1400" dirty="0">
                <a:latin typeface="Consolas"/>
                <a:cs typeface="Consolas"/>
              </a:rPr>
              <a:t> +------------------------------------------------------------------------------+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|     RF  TF   theta    phi     chi    tx     ty     tz    TFcnt  wRfac  Score |</a:t>
            </a:r>
          </a:p>
          <a:p>
            <a:r>
              <a:rPr lang="en-US" sz="1400" dirty="0">
                <a:latin typeface="Consolas"/>
                <a:cs typeface="Consolas"/>
              </a:rPr>
              <a:t> +------------------------------------------------------------------------------+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|  1  38   2   88.09 -107.50    4.93  0.763  0.000  0.200   9.00  0.661  0.090 |</a:t>
            </a:r>
          </a:p>
          <a:p>
            <a:r>
              <a:rPr lang="en-US" sz="1400" dirty="0">
                <a:latin typeface="Consolas"/>
                <a:cs typeface="Consolas"/>
              </a:rPr>
              <a:t> |  2  33   2   83.41  -96.71    5.51  0.763  0.000  0.200   9.38  0.661  0.090 |</a:t>
            </a:r>
          </a:p>
          <a:p>
            <a:r>
              <a:rPr lang="en-US" sz="1400" dirty="0">
                <a:latin typeface="Consolas"/>
                <a:cs typeface="Consolas"/>
              </a:rPr>
              <a:t> |  3  31   2  177.53 -175.94  179.16  0.236  0.000  0.699   9.49  0.661  0.089 |</a:t>
            </a:r>
          </a:p>
          <a:p>
            <a:r>
              <a:rPr lang="en-US" sz="1400" dirty="0">
                <a:latin typeface="Consolas"/>
                <a:cs typeface="Consolas"/>
              </a:rPr>
              <a:t> |  4  27   2  167.32 -104.44   51.93  0.850  0.000  0.388   2.57  0.662  0.082 |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/>
              <a:t>Molecular </a:t>
            </a:r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88123" y="1097643"/>
            <a:ext cx="4078460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A6A6A6"/>
                </a:solidFill>
              </a:rPr>
              <a:t>Model generation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A6A6A6"/>
                </a:solidFill>
              </a:rPr>
              <a:t>online resources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A6A6A6"/>
                </a:solidFill>
              </a:rPr>
              <a:t>internal databases</a:t>
            </a:r>
            <a:endParaRPr lang="en-US" dirty="0">
              <a:solidFill>
                <a:srgbClr val="A6A6A6"/>
              </a:solidFill>
            </a:endParaRP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Molecular Replacement Search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Refinement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Search in the density</a:t>
            </a:r>
          </a:p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A6A6A6"/>
                </a:solidFill>
              </a:rPr>
              <a:t>Scoring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A6A6A6"/>
                </a:solidFill>
              </a:rPr>
              <a:t>Refinement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A6A6A6"/>
                </a:solidFill>
              </a:rPr>
              <a:t>Model </a:t>
            </a:r>
            <a:r>
              <a:rPr lang="en-US" dirty="0" smtClean="0">
                <a:solidFill>
                  <a:srgbClr val="A6A6A6"/>
                </a:solidFill>
              </a:rPr>
              <a:t>building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54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Rotation 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964579"/>
            <a:ext cx="8229600" cy="5132174"/>
          </a:xfrm>
        </p:spPr>
        <p:txBody>
          <a:bodyPr/>
          <a:lstStyle/>
          <a:p>
            <a:r>
              <a:rPr lang="en-US" dirty="0"/>
              <a:t>Useful rules</a:t>
            </a:r>
          </a:p>
          <a:p>
            <a:pPr lvl="1"/>
            <a:r>
              <a:rPr lang="en-US" dirty="0"/>
              <a:t>Add one domain at time, "NMON 1"</a:t>
            </a:r>
          </a:p>
          <a:p>
            <a:pPr lvl="1"/>
            <a:r>
              <a:rPr lang="en-US" dirty="0"/>
              <a:t>Use "SIM –1" (Refinement has already weighted the map coefficients)</a:t>
            </a:r>
          </a:p>
          <a:p>
            <a:pPr lvl="1"/>
            <a:r>
              <a:rPr lang="en-US" dirty="0"/>
              <a:t>Use many picks of RF, e.g. "NP 100"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The second copy of a domain is sometimes easier to find using its refined copy found previously (a correct solution of the first copy)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Compared to the likelihood based RF</a:t>
            </a:r>
          </a:p>
          <a:p>
            <a:pPr lvl="1"/>
            <a:r>
              <a:rPr lang="en-US" dirty="0"/>
              <a:t>The likelihood estimates for map coefficients are obtained from refinement</a:t>
            </a:r>
          </a:p>
          <a:p>
            <a:pPr lvl="1"/>
            <a:r>
              <a:rPr lang="en-US" dirty="0"/>
              <a:t>In addition, the known substructure is improved before next search</a:t>
            </a:r>
          </a:p>
          <a:p>
            <a:pPr lvl="1"/>
            <a:r>
              <a:rPr lang="en-US" dirty="0"/>
              <a:t>In addition, the noise in the map from known substructure is removed</a:t>
            </a:r>
          </a:p>
          <a:p>
            <a:pPr lvl="1"/>
            <a:endParaRPr lang="en-US" dirty="0"/>
          </a:p>
          <a:p>
            <a:r>
              <a:rPr lang="en-US" dirty="0"/>
              <a:t>This method is implemented in the MR pipeline </a:t>
            </a:r>
            <a:r>
              <a:rPr lang="en-US" dirty="0">
                <a:solidFill>
                  <a:srgbClr val="3366FF"/>
                </a:solidFill>
              </a:rPr>
              <a:t>Balbes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746358"/>
          </a:xfrm>
        </p:spPr>
        <p:txBody>
          <a:bodyPr/>
          <a:lstStyle/>
          <a:p>
            <a:pPr algn="ctr"/>
            <a:r>
              <a:rPr lang="en-US" dirty="0"/>
              <a:t>Spherically Averaged Phased Translation Function</a:t>
            </a:r>
          </a:p>
          <a:p>
            <a:pPr algn="ctr"/>
            <a:r>
              <a:rPr lang="en-US" dirty="0"/>
              <a:t>(FFT based algorithm)</a:t>
            </a:r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1901255" y="3035178"/>
            <a:ext cx="390525" cy="381000"/>
          </a:xfrm>
          <a:custGeom>
            <a:avLst/>
            <a:gdLst/>
            <a:ahLst/>
            <a:cxnLst>
              <a:cxn ang="0">
                <a:pos x="6" y="96"/>
              </a:cxn>
              <a:cxn ang="0">
                <a:pos x="102" y="0"/>
              </a:cxn>
              <a:cxn ang="0">
                <a:pos x="150" y="96"/>
              </a:cxn>
              <a:cxn ang="0">
                <a:pos x="246" y="96"/>
              </a:cxn>
              <a:cxn ang="0">
                <a:pos x="246" y="192"/>
              </a:cxn>
              <a:cxn ang="0">
                <a:pos x="150" y="240"/>
              </a:cxn>
              <a:cxn ang="0">
                <a:pos x="54" y="240"/>
              </a:cxn>
              <a:cxn ang="0">
                <a:pos x="6" y="96"/>
              </a:cxn>
              <a:cxn ang="0">
                <a:pos x="30" y="156"/>
              </a:cxn>
              <a:cxn ang="0">
                <a:pos x="6" y="96"/>
              </a:cxn>
            </a:cxnLst>
            <a:rect l="0" t="0" r="r" b="b"/>
            <a:pathLst>
              <a:path w="246" h="240">
                <a:moveTo>
                  <a:pt x="6" y="96"/>
                </a:moveTo>
                <a:lnTo>
                  <a:pt x="102" y="0"/>
                </a:lnTo>
                <a:lnTo>
                  <a:pt x="150" y="96"/>
                </a:lnTo>
                <a:lnTo>
                  <a:pt x="246" y="96"/>
                </a:lnTo>
                <a:cubicBezTo>
                  <a:pt x="246" y="128"/>
                  <a:pt x="246" y="160"/>
                  <a:pt x="246" y="192"/>
                </a:cubicBezTo>
                <a:lnTo>
                  <a:pt x="150" y="240"/>
                </a:lnTo>
                <a:lnTo>
                  <a:pt x="54" y="240"/>
                </a:lnTo>
                <a:cubicBezTo>
                  <a:pt x="38" y="192"/>
                  <a:pt x="20" y="145"/>
                  <a:pt x="6" y="96"/>
                </a:cubicBezTo>
                <a:cubicBezTo>
                  <a:pt x="0" y="75"/>
                  <a:pt x="30" y="156"/>
                  <a:pt x="30" y="156"/>
                </a:cubicBezTo>
                <a:cubicBezTo>
                  <a:pt x="30" y="156"/>
                  <a:pt x="14" y="116"/>
                  <a:pt x="6" y="96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1808124" y="3465918"/>
            <a:ext cx="312738" cy="323850"/>
          </a:xfrm>
          <a:custGeom>
            <a:avLst/>
            <a:gdLst/>
            <a:ahLst/>
            <a:cxnLst>
              <a:cxn ang="0">
                <a:pos x="36" y="60"/>
              </a:cxn>
              <a:cxn ang="0">
                <a:pos x="108" y="0"/>
              </a:cxn>
              <a:cxn ang="0">
                <a:pos x="144" y="24"/>
              </a:cxn>
              <a:cxn ang="0">
                <a:pos x="156" y="72"/>
              </a:cxn>
              <a:cxn ang="0">
                <a:pos x="192" y="96"/>
              </a:cxn>
              <a:cxn ang="0">
                <a:pos x="144" y="204"/>
              </a:cxn>
              <a:cxn ang="0">
                <a:pos x="108" y="192"/>
              </a:cxn>
              <a:cxn ang="0">
                <a:pos x="96" y="156"/>
              </a:cxn>
              <a:cxn ang="0">
                <a:pos x="0" y="144"/>
              </a:cxn>
              <a:cxn ang="0">
                <a:pos x="12" y="108"/>
              </a:cxn>
              <a:cxn ang="0">
                <a:pos x="36" y="60"/>
              </a:cxn>
            </a:cxnLst>
            <a:rect l="0" t="0" r="r" b="b"/>
            <a:pathLst>
              <a:path w="197" h="204">
                <a:moveTo>
                  <a:pt x="36" y="60"/>
                </a:moveTo>
                <a:cubicBezTo>
                  <a:pt x="43" y="53"/>
                  <a:pt x="91" y="0"/>
                  <a:pt x="108" y="0"/>
                </a:cubicBezTo>
                <a:cubicBezTo>
                  <a:pt x="122" y="0"/>
                  <a:pt x="132" y="16"/>
                  <a:pt x="144" y="24"/>
                </a:cubicBezTo>
                <a:cubicBezTo>
                  <a:pt x="148" y="40"/>
                  <a:pt x="147" y="58"/>
                  <a:pt x="156" y="72"/>
                </a:cubicBezTo>
                <a:cubicBezTo>
                  <a:pt x="164" y="84"/>
                  <a:pt x="190" y="82"/>
                  <a:pt x="192" y="96"/>
                </a:cubicBezTo>
                <a:cubicBezTo>
                  <a:pt x="197" y="132"/>
                  <a:pt x="163" y="175"/>
                  <a:pt x="144" y="204"/>
                </a:cubicBezTo>
                <a:cubicBezTo>
                  <a:pt x="132" y="200"/>
                  <a:pt x="117" y="201"/>
                  <a:pt x="108" y="192"/>
                </a:cubicBezTo>
                <a:cubicBezTo>
                  <a:pt x="99" y="183"/>
                  <a:pt x="108" y="161"/>
                  <a:pt x="96" y="156"/>
                </a:cubicBezTo>
                <a:cubicBezTo>
                  <a:pt x="67" y="143"/>
                  <a:pt x="32" y="148"/>
                  <a:pt x="0" y="144"/>
                </a:cubicBezTo>
                <a:cubicBezTo>
                  <a:pt x="4" y="132"/>
                  <a:pt x="3" y="117"/>
                  <a:pt x="12" y="108"/>
                </a:cubicBezTo>
                <a:cubicBezTo>
                  <a:pt x="52" y="68"/>
                  <a:pt x="60" y="132"/>
                  <a:pt x="36" y="6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Freeform 15"/>
          <p:cNvSpPr>
            <a:spLocks/>
          </p:cNvSpPr>
          <p:nvPr/>
        </p:nvSpPr>
        <p:spPr bwMode="auto">
          <a:xfrm>
            <a:off x="2205520" y="3339978"/>
            <a:ext cx="358775" cy="568325"/>
          </a:xfrm>
          <a:custGeom>
            <a:avLst/>
            <a:gdLst/>
            <a:ahLst/>
            <a:cxnLst>
              <a:cxn ang="0">
                <a:pos x="46" y="237"/>
              </a:cxn>
              <a:cxn ang="0">
                <a:pos x="58" y="201"/>
              </a:cxn>
              <a:cxn ang="0">
                <a:pos x="94" y="189"/>
              </a:cxn>
              <a:cxn ang="0">
                <a:pos x="142" y="117"/>
              </a:cxn>
              <a:cxn ang="0">
                <a:pos x="154" y="33"/>
              </a:cxn>
              <a:cxn ang="0">
                <a:pos x="190" y="9"/>
              </a:cxn>
              <a:cxn ang="0">
                <a:pos x="214" y="81"/>
              </a:cxn>
              <a:cxn ang="0">
                <a:pos x="226" y="117"/>
              </a:cxn>
              <a:cxn ang="0">
                <a:pos x="202" y="189"/>
              </a:cxn>
              <a:cxn ang="0">
                <a:pos x="190" y="225"/>
              </a:cxn>
              <a:cxn ang="0">
                <a:pos x="118" y="249"/>
              </a:cxn>
              <a:cxn ang="0">
                <a:pos x="94" y="285"/>
              </a:cxn>
              <a:cxn ang="0">
                <a:pos x="70" y="357"/>
              </a:cxn>
              <a:cxn ang="0">
                <a:pos x="46" y="237"/>
              </a:cxn>
            </a:cxnLst>
            <a:rect l="0" t="0" r="r" b="b"/>
            <a:pathLst>
              <a:path w="226" h="358">
                <a:moveTo>
                  <a:pt x="46" y="237"/>
                </a:moveTo>
                <a:cubicBezTo>
                  <a:pt x="50" y="225"/>
                  <a:pt x="49" y="210"/>
                  <a:pt x="58" y="201"/>
                </a:cubicBezTo>
                <a:cubicBezTo>
                  <a:pt x="67" y="192"/>
                  <a:pt x="86" y="199"/>
                  <a:pt x="94" y="189"/>
                </a:cubicBezTo>
                <a:cubicBezTo>
                  <a:pt x="183" y="78"/>
                  <a:pt x="28" y="193"/>
                  <a:pt x="142" y="117"/>
                </a:cubicBezTo>
                <a:cubicBezTo>
                  <a:pt x="146" y="89"/>
                  <a:pt x="143" y="59"/>
                  <a:pt x="154" y="33"/>
                </a:cubicBezTo>
                <a:cubicBezTo>
                  <a:pt x="160" y="20"/>
                  <a:pt x="179" y="0"/>
                  <a:pt x="190" y="9"/>
                </a:cubicBezTo>
                <a:cubicBezTo>
                  <a:pt x="210" y="25"/>
                  <a:pt x="206" y="57"/>
                  <a:pt x="214" y="81"/>
                </a:cubicBezTo>
                <a:cubicBezTo>
                  <a:pt x="218" y="93"/>
                  <a:pt x="226" y="117"/>
                  <a:pt x="226" y="117"/>
                </a:cubicBezTo>
                <a:cubicBezTo>
                  <a:pt x="218" y="141"/>
                  <a:pt x="210" y="165"/>
                  <a:pt x="202" y="189"/>
                </a:cubicBezTo>
                <a:cubicBezTo>
                  <a:pt x="198" y="201"/>
                  <a:pt x="194" y="213"/>
                  <a:pt x="190" y="225"/>
                </a:cubicBezTo>
                <a:cubicBezTo>
                  <a:pt x="182" y="249"/>
                  <a:pt x="118" y="249"/>
                  <a:pt x="118" y="249"/>
                </a:cubicBezTo>
                <a:cubicBezTo>
                  <a:pt x="110" y="261"/>
                  <a:pt x="100" y="272"/>
                  <a:pt x="94" y="285"/>
                </a:cubicBezTo>
                <a:cubicBezTo>
                  <a:pt x="84" y="308"/>
                  <a:pt x="70" y="357"/>
                  <a:pt x="70" y="357"/>
                </a:cubicBezTo>
                <a:cubicBezTo>
                  <a:pt x="0" y="334"/>
                  <a:pt x="33" y="358"/>
                  <a:pt x="46" y="23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2520380" y="3111378"/>
            <a:ext cx="358775" cy="666750"/>
          </a:xfrm>
          <a:custGeom>
            <a:avLst/>
            <a:gdLst/>
            <a:ahLst/>
            <a:cxnLst>
              <a:cxn ang="0">
                <a:pos x="13" y="36"/>
              </a:cxn>
              <a:cxn ang="0">
                <a:pos x="1" y="72"/>
              </a:cxn>
              <a:cxn ang="0">
                <a:pos x="97" y="288"/>
              </a:cxn>
              <a:cxn ang="0">
                <a:pos x="181" y="420"/>
              </a:cxn>
              <a:cxn ang="0">
                <a:pos x="181" y="276"/>
              </a:cxn>
              <a:cxn ang="0">
                <a:pos x="121" y="132"/>
              </a:cxn>
              <a:cxn ang="0">
                <a:pos x="61" y="0"/>
              </a:cxn>
              <a:cxn ang="0">
                <a:pos x="13" y="36"/>
              </a:cxn>
            </a:cxnLst>
            <a:rect l="0" t="0" r="r" b="b"/>
            <a:pathLst>
              <a:path w="226" h="420">
                <a:moveTo>
                  <a:pt x="13" y="36"/>
                </a:moveTo>
                <a:cubicBezTo>
                  <a:pt x="9" y="48"/>
                  <a:pt x="0" y="59"/>
                  <a:pt x="1" y="72"/>
                </a:cubicBezTo>
                <a:cubicBezTo>
                  <a:pt x="9" y="147"/>
                  <a:pt x="73" y="217"/>
                  <a:pt x="97" y="288"/>
                </a:cubicBezTo>
                <a:cubicBezTo>
                  <a:pt x="109" y="386"/>
                  <a:pt x="98" y="392"/>
                  <a:pt x="181" y="420"/>
                </a:cubicBezTo>
                <a:cubicBezTo>
                  <a:pt x="226" y="353"/>
                  <a:pt x="226" y="343"/>
                  <a:pt x="181" y="276"/>
                </a:cubicBezTo>
                <a:cubicBezTo>
                  <a:pt x="204" y="208"/>
                  <a:pt x="191" y="155"/>
                  <a:pt x="121" y="132"/>
                </a:cubicBezTo>
                <a:cubicBezTo>
                  <a:pt x="99" y="65"/>
                  <a:pt x="125" y="43"/>
                  <a:pt x="61" y="0"/>
                </a:cubicBezTo>
                <a:cubicBezTo>
                  <a:pt x="33" y="43"/>
                  <a:pt x="51" y="36"/>
                  <a:pt x="13" y="36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Freeform 17"/>
          <p:cNvSpPr>
            <a:spLocks/>
          </p:cNvSpPr>
          <p:nvPr/>
        </p:nvSpPr>
        <p:spPr bwMode="auto">
          <a:xfrm>
            <a:off x="2044130" y="4306766"/>
            <a:ext cx="192088" cy="214312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920180" y="2806578"/>
            <a:ext cx="3962400" cy="3276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Freeform 19"/>
          <p:cNvSpPr>
            <a:spLocks/>
          </p:cNvSpPr>
          <p:nvPr/>
        </p:nvSpPr>
        <p:spPr bwMode="auto">
          <a:xfrm>
            <a:off x="3282380" y="5397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Freeform 20"/>
          <p:cNvSpPr>
            <a:spLocks/>
          </p:cNvSpPr>
          <p:nvPr/>
        </p:nvSpPr>
        <p:spPr bwMode="auto">
          <a:xfrm>
            <a:off x="2444180" y="52449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Freeform 21"/>
          <p:cNvSpPr>
            <a:spLocks/>
          </p:cNvSpPr>
          <p:nvPr/>
        </p:nvSpPr>
        <p:spPr bwMode="auto">
          <a:xfrm>
            <a:off x="1605980" y="53211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Freeform 22"/>
          <p:cNvSpPr>
            <a:spLocks/>
          </p:cNvSpPr>
          <p:nvPr/>
        </p:nvSpPr>
        <p:spPr bwMode="auto">
          <a:xfrm>
            <a:off x="2063180" y="48639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1682180" y="46353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Freeform 24"/>
          <p:cNvSpPr>
            <a:spLocks/>
          </p:cNvSpPr>
          <p:nvPr/>
        </p:nvSpPr>
        <p:spPr bwMode="auto">
          <a:xfrm>
            <a:off x="1758380" y="4940178"/>
            <a:ext cx="171450" cy="3286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Freeform 25"/>
          <p:cNvSpPr>
            <a:spLocks/>
          </p:cNvSpPr>
          <p:nvPr/>
        </p:nvSpPr>
        <p:spPr bwMode="auto">
          <a:xfrm>
            <a:off x="2520380" y="4635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Freeform 26"/>
          <p:cNvSpPr>
            <a:spLocks/>
          </p:cNvSpPr>
          <p:nvPr/>
        </p:nvSpPr>
        <p:spPr bwMode="auto">
          <a:xfrm>
            <a:off x="3358580" y="30351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Freeform 27"/>
          <p:cNvSpPr>
            <a:spLocks/>
          </p:cNvSpPr>
          <p:nvPr/>
        </p:nvSpPr>
        <p:spPr bwMode="auto">
          <a:xfrm>
            <a:off x="2748980" y="41019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Freeform 28"/>
          <p:cNvSpPr>
            <a:spLocks/>
          </p:cNvSpPr>
          <p:nvPr/>
        </p:nvSpPr>
        <p:spPr bwMode="auto">
          <a:xfrm>
            <a:off x="4272980" y="31875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Freeform 29"/>
          <p:cNvSpPr>
            <a:spLocks/>
          </p:cNvSpPr>
          <p:nvPr/>
        </p:nvSpPr>
        <p:spPr bwMode="auto">
          <a:xfrm>
            <a:off x="3434780" y="39495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Freeform 30"/>
          <p:cNvSpPr>
            <a:spLocks/>
          </p:cNvSpPr>
          <p:nvPr/>
        </p:nvSpPr>
        <p:spPr bwMode="auto">
          <a:xfrm>
            <a:off x="1377380" y="3111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Freeform 31"/>
          <p:cNvSpPr>
            <a:spLocks/>
          </p:cNvSpPr>
          <p:nvPr/>
        </p:nvSpPr>
        <p:spPr bwMode="auto">
          <a:xfrm>
            <a:off x="4425380" y="56259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Freeform 32"/>
          <p:cNvSpPr>
            <a:spLocks/>
          </p:cNvSpPr>
          <p:nvPr/>
        </p:nvSpPr>
        <p:spPr bwMode="auto">
          <a:xfrm>
            <a:off x="4272980" y="43305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Freeform 33"/>
          <p:cNvSpPr>
            <a:spLocks/>
          </p:cNvSpPr>
          <p:nvPr/>
        </p:nvSpPr>
        <p:spPr bwMode="auto">
          <a:xfrm>
            <a:off x="3358580" y="4635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Freeform 34"/>
          <p:cNvSpPr>
            <a:spLocks/>
          </p:cNvSpPr>
          <p:nvPr/>
        </p:nvSpPr>
        <p:spPr bwMode="auto">
          <a:xfrm>
            <a:off x="3891980" y="49401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Freeform 35"/>
          <p:cNvSpPr>
            <a:spLocks/>
          </p:cNvSpPr>
          <p:nvPr/>
        </p:nvSpPr>
        <p:spPr bwMode="auto">
          <a:xfrm>
            <a:off x="1301180" y="3873378"/>
            <a:ext cx="95250" cy="2667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Freeform 36"/>
          <p:cNvSpPr>
            <a:spLocks/>
          </p:cNvSpPr>
          <p:nvPr/>
        </p:nvSpPr>
        <p:spPr bwMode="auto">
          <a:xfrm>
            <a:off x="2291780" y="55497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Freeform 37"/>
          <p:cNvSpPr>
            <a:spLocks/>
          </p:cNvSpPr>
          <p:nvPr/>
        </p:nvSpPr>
        <p:spPr bwMode="auto">
          <a:xfrm>
            <a:off x="1605980" y="38733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Freeform 38"/>
          <p:cNvSpPr>
            <a:spLocks/>
          </p:cNvSpPr>
          <p:nvPr/>
        </p:nvSpPr>
        <p:spPr bwMode="auto">
          <a:xfrm>
            <a:off x="3815780" y="36447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Freeform 39"/>
          <p:cNvSpPr>
            <a:spLocks/>
          </p:cNvSpPr>
          <p:nvPr/>
        </p:nvSpPr>
        <p:spPr bwMode="auto">
          <a:xfrm>
            <a:off x="3663380" y="40257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Freeform 40"/>
          <p:cNvSpPr>
            <a:spLocks/>
          </p:cNvSpPr>
          <p:nvPr/>
        </p:nvSpPr>
        <p:spPr bwMode="auto">
          <a:xfrm>
            <a:off x="1148780" y="45591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Freeform 41"/>
          <p:cNvSpPr>
            <a:spLocks/>
          </p:cNvSpPr>
          <p:nvPr/>
        </p:nvSpPr>
        <p:spPr bwMode="auto">
          <a:xfrm>
            <a:off x="4349180" y="4863978"/>
            <a:ext cx="247650" cy="3810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Freeform 42"/>
          <p:cNvSpPr>
            <a:spLocks/>
          </p:cNvSpPr>
          <p:nvPr/>
        </p:nvSpPr>
        <p:spPr bwMode="auto">
          <a:xfrm>
            <a:off x="3587180" y="5549778"/>
            <a:ext cx="400050" cy="304800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Freeform 43"/>
          <p:cNvSpPr>
            <a:spLocks/>
          </p:cNvSpPr>
          <p:nvPr/>
        </p:nvSpPr>
        <p:spPr bwMode="auto">
          <a:xfrm>
            <a:off x="4120580" y="38733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Freeform 44"/>
          <p:cNvSpPr>
            <a:spLocks/>
          </p:cNvSpPr>
          <p:nvPr/>
        </p:nvSpPr>
        <p:spPr bwMode="auto">
          <a:xfrm>
            <a:off x="2977580" y="4330578"/>
            <a:ext cx="192088" cy="214313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0" y="63"/>
              </a:cxn>
              <a:cxn ang="0">
                <a:pos x="84" y="135"/>
              </a:cxn>
              <a:cxn ang="0">
                <a:pos x="108" y="99"/>
              </a:cxn>
              <a:cxn ang="0">
                <a:pos x="96" y="27"/>
              </a:cxn>
            </a:cxnLst>
            <a:rect l="0" t="0" r="r" b="b"/>
            <a:pathLst>
              <a:path w="121" h="135">
                <a:moveTo>
                  <a:pt x="96" y="27"/>
                </a:moveTo>
                <a:cubicBezTo>
                  <a:pt x="36" y="12"/>
                  <a:pt x="21" y="0"/>
                  <a:pt x="0" y="63"/>
                </a:cubicBezTo>
                <a:cubicBezTo>
                  <a:pt x="18" y="117"/>
                  <a:pt x="32" y="118"/>
                  <a:pt x="84" y="135"/>
                </a:cubicBezTo>
                <a:cubicBezTo>
                  <a:pt x="92" y="123"/>
                  <a:pt x="106" y="113"/>
                  <a:pt x="108" y="99"/>
                </a:cubicBezTo>
                <a:cubicBezTo>
                  <a:pt x="121" y="22"/>
                  <a:pt x="7" y="87"/>
                  <a:pt x="96" y="27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Freeform 45"/>
          <p:cNvSpPr>
            <a:spLocks/>
          </p:cNvSpPr>
          <p:nvPr/>
        </p:nvSpPr>
        <p:spPr bwMode="auto">
          <a:xfrm>
            <a:off x="2021905" y="3219328"/>
            <a:ext cx="206375" cy="123825"/>
          </a:xfrm>
          <a:custGeom>
            <a:avLst/>
            <a:gdLst/>
            <a:ahLst/>
            <a:cxnLst>
              <a:cxn ang="0">
                <a:pos x="26" y="76"/>
              </a:cxn>
              <a:cxn ang="0">
                <a:pos x="2" y="40"/>
              </a:cxn>
              <a:cxn ang="0">
                <a:pos x="14" y="4"/>
              </a:cxn>
              <a:cxn ang="0">
                <a:pos x="86" y="28"/>
              </a:cxn>
              <a:cxn ang="0">
                <a:pos x="122" y="64"/>
              </a:cxn>
              <a:cxn ang="0">
                <a:pos x="26" y="76"/>
              </a:cxn>
            </a:cxnLst>
            <a:rect l="0" t="0" r="r" b="b"/>
            <a:pathLst>
              <a:path w="130" h="78">
                <a:moveTo>
                  <a:pt x="26" y="76"/>
                </a:moveTo>
                <a:cubicBezTo>
                  <a:pt x="18" y="64"/>
                  <a:pt x="4" y="54"/>
                  <a:pt x="2" y="40"/>
                </a:cubicBezTo>
                <a:cubicBezTo>
                  <a:pt x="0" y="28"/>
                  <a:pt x="1" y="6"/>
                  <a:pt x="14" y="4"/>
                </a:cubicBezTo>
                <a:cubicBezTo>
                  <a:pt x="39" y="0"/>
                  <a:pt x="86" y="28"/>
                  <a:pt x="86" y="28"/>
                </a:cubicBezTo>
                <a:cubicBezTo>
                  <a:pt x="98" y="40"/>
                  <a:pt x="130" y="49"/>
                  <a:pt x="122" y="64"/>
                </a:cubicBezTo>
                <a:cubicBezTo>
                  <a:pt x="115" y="78"/>
                  <a:pt x="44" y="76"/>
                  <a:pt x="26" y="76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Freeform 46"/>
          <p:cNvSpPr>
            <a:spLocks/>
          </p:cNvSpPr>
          <p:nvPr/>
        </p:nvSpPr>
        <p:spPr bwMode="auto">
          <a:xfrm>
            <a:off x="2612455" y="3263778"/>
            <a:ext cx="219075" cy="447675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" y="36"/>
              </a:cxn>
              <a:cxn ang="0">
                <a:pos x="26" y="72"/>
              </a:cxn>
              <a:cxn ang="0">
                <a:pos x="74" y="180"/>
              </a:cxn>
              <a:cxn ang="0">
                <a:pos x="74" y="276"/>
              </a:cxn>
              <a:cxn ang="0">
                <a:pos x="110" y="264"/>
              </a:cxn>
              <a:cxn ang="0">
                <a:pos x="14" y="0"/>
              </a:cxn>
            </a:cxnLst>
            <a:rect l="0" t="0" r="r" b="b"/>
            <a:pathLst>
              <a:path w="138" h="282">
                <a:moveTo>
                  <a:pt x="14" y="0"/>
                </a:moveTo>
                <a:cubicBezTo>
                  <a:pt x="10" y="12"/>
                  <a:pt x="0" y="24"/>
                  <a:pt x="2" y="36"/>
                </a:cubicBezTo>
                <a:cubicBezTo>
                  <a:pt x="4" y="50"/>
                  <a:pt x="20" y="59"/>
                  <a:pt x="26" y="72"/>
                </a:cubicBezTo>
                <a:cubicBezTo>
                  <a:pt x="43" y="107"/>
                  <a:pt x="62" y="143"/>
                  <a:pt x="74" y="180"/>
                </a:cubicBezTo>
                <a:cubicBezTo>
                  <a:pt x="73" y="185"/>
                  <a:pt x="47" y="263"/>
                  <a:pt x="74" y="276"/>
                </a:cubicBezTo>
                <a:cubicBezTo>
                  <a:pt x="85" y="282"/>
                  <a:pt x="98" y="268"/>
                  <a:pt x="110" y="264"/>
                </a:cubicBezTo>
                <a:cubicBezTo>
                  <a:pt x="138" y="179"/>
                  <a:pt x="65" y="68"/>
                  <a:pt x="14" y="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Freeform 47"/>
          <p:cNvSpPr>
            <a:spLocks/>
          </p:cNvSpPr>
          <p:nvPr/>
        </p:nvSpPr>
        <p:spPr bwMode="auto">
          <a:xfrm>
            <a:off x="1904962" y="3570693"/>
            <a:ext cx="146050" cy="161925"/>
          </a:xfrm>
          <a:custGeom>
            <a:avLst/>
            <a:gdLst/>
            <a:ahLst/>
            <a:cxnLst>
              <a:cxn ang="0">
                <a:pos x="59" y="18"/>
              </a:cxn>
              <a:cxn ang="0">
                <a:pos x="23" y="6"/>
              </a:cxn>
              <a:cxn ang="0">
                <a:pos x="23" y="78"/>
              </a:cxn>
              <a:cxn ang="0">
                <a:pos x="59" y="102"/>
              </a:cxn>
              <a:cxn ang="0">
                <a:pos x="59" y="18"/>
              </a:cxn>
            </a:cxnLst>
            <a:rect l="0" t="0" r="r" b="b"/>
            <a:pathLst>
              <a:path w="92" h="102">
                <a:moveTo>
                  <a:pt x="59" y="18"/>
                </a:moveTo>
                <a:cubicBezTo>
                  <a:pt x="47" y="14"/>
                  <a:pt x="34" y="0"/>
                  <a:pt x="23" y="6"/>
                </a:cubicBezTo>
                <a:cubicBezTo>
                  <a:pt x="0" y="17"/>
                  <a:pt x="14" y="67"/>
                  <a:pt x="23" y="78"/>
                </a:cubicBezTo>
                <a:cubicBezTo>
                  <a:pt x="32" y="89"/>
                  <a:pt x="47" y="94"/>
                  <a:pt x="59" y="102"/>
                </a:cubicBezTo>
                <a:cubicBezTo>
                  <a:pt x="83" y="66"/>
                  <a:pt x="92" y="51"/>
                  <a:pt x="59" y="18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Freeform 48"/>
          <p:cNvSpPr>
            <a:spLocks/>
          </p:cNvSpPr>
          <p:nvPr/>
        </p:nvSpPr>
        <p:spPr bwMode="auto">
          <a:xfrm>
            <a:off x="3758630" y="4216278"/>
            <a:ext cx="136525" cy="131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60"/>
              </a:cxn>
              <a:cxn ang="0">
                <a:pos x="48" y="72"/>
              </a:cxn>
              <a:cxn ang="0">
                <a:pos x="0" y="0"/>
              </a:cxn>
            </a:cxnLst>
            <a:rect l="0" t="0" r="r" b="b"/>
            <a:pathLst>
              <a:path w="86" h="83">
                <a:moveTo>
                  <a:pt x="0" y="0"/>
                </a:moveTo>
                <a:cubicBezTo>
                  <a:pt x="4" y="20"/>
                  <a:pt x="1" y="43"/>
                  <a:pt x="12" y="60"/>
                </a:cubicBezTo>
                <a:cubicBezTo>
                  <a:pt x="19" y="71"/>
                  <a:pt x="41" y="83"/>
                  <a:pt x="48" y="72"/>
                </a:cubicBezTo>
                <a:cubicBezTo>
                  <a:pt x="86" y="15"/>
                  <a:pt x="0" y="30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Freeform 49"/>
          <p:cNvSpPr>
            <a:spLocks/>
          </p:cNvSpPr>
          <p:nvPr/>
        </p:nvSpPr>
        <p:spPr bwMode="auto">
          <a:xfrm>
            <a:off x="2376970" y="3484441"/>
            <a:ext cx="155575" cy="241300"/>
          </a:xfrm>
          <a:custGeom>
            <a:avLst/>
            <a:gdLst/>
            <a:ahLst/>
            <a:cxnLst>
              <a:cxn ang="0">
                <a:pos x="60" y="41"/>
              </a:cxn>
              <a:cxn ang="0">
                <a:pos x="24" y="53"/>
              </a:cxn>
              <a:cxn ang="0">
                <a:pos x="0" y="125"/>
              </a:cxn>
              <a:cxn ang="0">
                <a:pos x="36" y="149"/>
              </a:cxn>
              <a:cxn ang="0">
                <a:pos x="60" y="113"/>
              </a:cxn>
              <a:cxn ang="0">
                <a:pos x="84" y="41"/>
              </a:cxn>
              <a:cxn ang="0">
                <a:pos x="60" y="41"/>
              </a:cxn>
            </a:cxnLst>
            <a:rect l="0" t="0" r="r" b="b"/>
            <a:pathLst>
              <a:path w="98" h="152">
                <a:moveTo>
                  <a:pt x="60" y="41"/>
                </a:moveTo>
                <a:cubicBezTo>
                  <a:pt x="48" y="45"/>
                  <a:pt x="31" y="43"/>
                  <a:pt x="24" y="53"/>
                </a:cubicBezTo>
                <a:cubicBezTo>
                  <a:pt x="9" y="74"/>
                  <a:pt x="0" y="125"/>
                  <a:pt x="0" y="125"/>
                </a:cubicBezTo>
                <a:cubicBezTo>
                  <a:pt x="12" y="133"/>
                  <a:pt x="22" y="152"/>
                  <a:pt x="36" y="149"/>
                </a:cubicBezTo>
                <a:cubicBezTo>
                  <a:pt x="50" y="146"/>
                  <a:pt x="54" y="126"/>
                  <a:pt x="60" y="113"/>
                </a:cubicBezTo>
                <a:cubicBezTo>
                  <a:pt x="70" y="90"/>
                  <a:pt x="76" y="65"/>
                  <a:pt x="84" y="41"/>
                </a:cubicBezTo>
                <a:cubicBezTo>
                  <a:pt x="98" y="0"/>
                  <a:pt x="14" y="87"/>
                  <a:pt x="60" y="41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Freeform 50"/>
          <p:cNvSpPr>
            <a:spLocks/>
          </p:cNvSpPr>
          <p:nvPr/>
        </p:nvSpPr>
        <p:spPr bwMode="auto">
          <a:xfrm>
            <a:off x="3649093" y="5664078"/>
            <a:ext cx="185737" cy="152400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5" y="72"/>
              </a:cxn>
              <a:cxn ang="0">
                <a:pos x="117" y="96"/>
              </a:cxn>
              <a:cxn ang="0">
                <a:pos x="45" y="0"/>
              </a:cxn>
            </a:cxnLst>
            <a:rect l="0" t="0" r="r" b="b"/>
            <a:pathLst>
              <a:path w="117" h="96">
                <a:moveTo>
                  <a:pt x="45" y="0"/>
                </a:moveTo>
                <a:cubicBezTo>
                  <a:pt x="26" y="28"/>
                  <a:pt x="0" y="44"/>
                  <a:pt x="45" y="72"/>
                </a:cubicBezTo>
                <a:cubicBezTo>
                  <a:pt x="66" y="85"/>
                  <a:pt x="117" y="96"/>
                  <a:pt x="117" y="96"/>
                </a:cubicBezTo>
                <a:cubicBezTo>
                  <a:pt x="101" y="47"/>
                  <a:pt x="109" y="0"/>
                  <a:pt x="45" y="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Oval 52"/>
          <p:cNvSpPr>
            <a:spLocks noChangeArrowheads="1"/>
          </p:cNvSpPr>
          <p:nvPr/>
        </p:nvSpPr>
        <p:spPr bwMode="auto">
          <a:xfrm>
            <a:off x="1682180" y="2882778"/>
            <a:ext cx="12954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val 51"/>
          <p:cNvSpPr>
            <a:spLocks noChangeArrowheads="1"/>
          </p:cNvSpPr>
          <p:nvPr/>
        </p:nvSpPr>
        <p:spPr bwMode="auto">
          <a:xfrm>
            <a:off x="5791200" y="4863978"/>
            <a:ext cx="1295400" cy="1219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Freeform 53"/>
          <p:cNvSpPr>
            <a:spLocks/>
          </p:cNvSpPr>
          <p:nvPr/>
        </p:nvSpPr>
        <p:spPr bwMode="auto">
          <a:xfrm>
            <a:off x="5943600" y="5168778"/>
            <a:ext cx="1104900" cy="6096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48" y="48"/>
              </a:cxn>
              <a:cxn ang="0">
                <a:pos x="60" y="12"/>
              </a:cxn>
              <a:cxn ang="0">
                <a:pos x="96" y="0"/>
              </a:cxn>
              <a:cxn ang="0">
                <a:pos x="132" y="12"/>
              </a:cxn>
              <a:cxn ang="0">
                <a:pos x="180" y="168"/>
              </a:cxn>
              <a:cxn ang="0">
                <a:pos x="168" y="348"/>
              </a:cxn>
              <a:cxn ang="0">
                <a:pos x="144" y="312"/>
              </a:cxn>
              <a:cxn ang="0">
                <a:pos x="204" y="120"/>
              </a:cxn>
              <a:cxn ang="0">
                <a:pos x="276" y="24"/>
              </a:cxn>
              <a:cxn ang="0">
                <a:pos x="336" y="120"/>
              </a:cxn>
              <a:cxn ang="0">
                <a:pos x="348" y="156"/>
              </a:cxn>
              <a:cxn ang="0">
                <a:pos x="348" y="372"/>
              </a:cxn>
              <a:cxn ang="0">
                <a:pos x="312" y="360"/>
              </a:cxn>
              <a:cxn ang="0">
                <a:pos x="264" y="228"/>
              </a:cxn>
              <a:cxn ang="0">
                <a:pos x="408" y="36"/>
              </a:cxn>
              <a:cxn ang="0">
                <a:pos x="468" y="48"/>
              </a:cxn>
              <a:cxn ang="0">
                <a:pos x="540" y="144"/>
              </a:cxn>
              <a:cxn ang="0">
                <a:pos x="504" y="372"/>
              </a:cxn>
              <a:cxn ang="0">
                <a:pos x="456" y="240"/>
              </a:cxn>
              <a:cxn ang="0">
                <a:pos x="564" y="12"/>
              </a:cxn>
              <a:cxn ang="0">
                <a:pos x="588" y="48"/>
              </a:cxn>
              <a:cxn ang="0">
                <a:pos x="624" y="72"/>
              </a:cxn>
              <a:cxn ang="0">
                <a:pos x="648" y="144"/>
              </a:cxn>
              <a:cxn ang="0">
                <a:pos x="648" y="252"/>
              </a:cxn>
            </a:cxnLst>
            <a:rect l="0" t="0" r="r" b="b"/>
            <a:pathLst>
              <a:path w="696" h="384">
                <a:moveTo>
                  <a:pt x="0" y="192"/>
                </a:moveTo>
                <a:cubicBezTo>
                  <a:pt x="16" y="144"/>
                  <a:pt x="32" y="96"/>
                  <a:pt x="48" y="48"/>
                </a:cubicBezTo>
                <a:cubicBezTo>
                  <a:pt x="52" y="36"/>
                  <a:pt x="48" y="16"/>
                  <a:pt x="60" y="12"/>
                </a:cubicBezTo>
                <a:cubicBezTo>
                  <a:pt x="72" y="8"/>
                  <a:pt x="84" y="4"/>
                  <a:pt x="96" y="0"/>
                </a:cubicBezTo>
                <a:cubicBezTo>
                  <a:pt x="108" y="4"/>
                  <a:pt x="125" y="2"/>
                  <a:pt x="132" y="12"/>
                </a:cubicBezTo>
                <a:cubicBezTo>
                  <a:pt x="156" y="45"/>
                  <a:pt x="169" y="125"/>
                  <a:pt x="180" y="168"/>
                </a:cubicBezTo>
                <a:cubicBezTo>
                  <a:pt x="176" y="228"/>
                  <a:pt x="183" y="290"/>
                  <a:pt x="168" y="348"/>
                </a:cubicBezTo>
                <a:cubicBezTo>
                  <a:pt x="165" y="362"/>
                  <a:pt x="145" y="326"/>
                  <a:pt x="144" y="312"/>
                </a:cubicBezTo>
                <a:cubicBezTo>
                  <a:pt x="137" y="237"/>
                  <a:pt x="162" y="176"/>
                  <a:pt x="204" y="120"/>
                </a:cubicBezTo>
                <a:cubicBezTo>
                  <a:pt x="220" y="72"/>
                  <a:pt x="234" y="52"/>
                  <a:pt x="276" y="24"/>
                </a:cubicBezTo>
                <a:cubicBezTo>
                  <a:pt x="333" y="62"/>
                  <a:pt x="307" y="34"/>
                  <a:pt x="336" y="120"/>
                </a:cubicBezTo>
                <a:cubicBezTo>
                  <a:pt x="340" y="132"/>
                  <a:pt x="348" y="156"/>
                  <a:pt x="348" y="156"/>
                </a:cubicBezTo>
                <a:cubicBezTo>
                  <a:pt x="358" y="225"/>
                  <a:pt x="376" y="303"/>
                  <a:pt x="348" y="372"/>
                </a:cubicBezTo>
                <a:cubicBezTo>
                  <a:pt x="343" y="384"/>
                  <a:pt x="324" y="364"/>
                  <a:pt x="312" y="360"/>
                </a:cubicBezTo>
                <a:cubicBezTo>
                  <a:pt x="282" y="314"/>
                  <a:pt x="275" y="283"/>
                  <a:pt x="264" y="228"/>
                </a:cubicBezTo>
                <a:cubicBezTo>
                  <a:pt x="288" y="157"/>
                  <a:pt x="335" y="60"/>
                  <a:pt x="408" y="36"/>
                </a:cubicBezTo>
                <a:cubicBezTo>
                  <a:pt x="428" y="40"/>
                  <a:pt x="449" y="41"/>
                  <a:pt x="468" y="48"/>
                </a:cubicBezTo>
                <a:cubicBezTo>
                  <a:pt x="512" y="64"/>
                  <a:pt x="516" y="108"/>
                  <a:pt x="540" y="144"/>
                </a:cubicBezTo>
                <a:cubicBezTo>
                  <a:pt x="551" y="240"/>
                  <a:pt x="556" y="293"/>
                  <a:pt x="504" y="372"/>
                </a:cubicBezTo>
                <a:cubicBezTo>
                  <a:pt x="474" y="326"/>
                  <a:pt x="467" y="295"/>
                  <a:pt x="456" y="240"/>
                </a:cubicBezTo>
                <a:cubicBezTo>
                  <a:pt x="472" y="158"/>
                  <a:pt x="472" y="43"/>
                  <a:pt x="564" y="12"/>
                </a:cubicBezTo>
                <a:cubicBezTo>
                  <a:pt x="572" y="24"/>
                  <a:pt x="578" y="38"/>
                  <a:pt x="588" y="48"/>
                </a:cubicBezTo>
                <a:cubicBezTo>
                  <a:pt x="598" y="58"/>
                  <a:pt x="616" y="60"/>
                  <a:pt x="624" y="72"/>
                </a:cubicBezTo>
                <a:cubicBezTo>
                  <a:pt x="637" y="93"/>
                  <a:pt x="648" y="144"/>
                  <a:pt x="648" y="144"/>
                </a:cubicBezTo>
                <a:cubicBezTo>
                  <a:pt x="660" y="256"/>
                  <a:pt x="696" y="252"/>
                  <a:pt x="648" y="252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5750960" y="3035178"/>
            <a:ext cx="730250" cy="685800"/>
            <a:chOff x="5486400" y="2133600"/>
            <a:chExt cx="730250" cy="685800"/>
          </a:xfrm>
        </p:grpSpPr>
        <p:sp>
          <p:nvSpPr>
            <p:cNvPr id="109" name="Line 55"/>
            <p:cNvSpPr>
              <a:spLocks noChangeShapeType="1"/>
            </p:cNvSpPr>
            <p:nvPr/>
          </p:nvSpPr>
          <p:spPr bwMode="auto">
            <a:xfrm flipV="1">
              <a:off x="5486400" y="21336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Line 56"/>
            <p:cNvSpPr>
              <a:spLocks noChangeShapeType="1"/>
            </p:cNvSpPr>
            <p:nvPr/>
          </p:nvSpPr>
          <p:spPr bwMode="auto">
            <a:xfrm>
              <a:off x="5486400" y="28194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58"/>
            <p:cNvSpPr>
              <a:spLocks/>
            </p:cNvSpPr>
            <p:nvPr/>
          </p:nvSpPr>
          <p:spPr bwMode="auto">
            <a:xfrm>
              <a:off x="5486400" y="2438400"/>
              <a:ext cx="730250" cy="30797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36" y="156"/>
                </a:cxn>
                <a:cxn ang="0">
                  <a:pos x="96" y="12"/>
                </a:cxn>
                <a:cxn ang="0">
                  <a:pos x="168" y="120"/>
                </a:cxn>
                <a:cxn ang="0">
                  <a:pos x="192" y="156"/>
                </a:cxn>
                <a:cxn ang="0">
                  <a:pos x="252" y="72"/>
                </a:cxn>
                <a:cxn ang="0">
                  <a:pos x="300" y="0"/>
                </a:cxn>
                <a:cxn ang="0">
                  <a:pos x="372" y="156"/>
                </a:cxn>
                <a:cxn ang="0">
                  <a:pos x="408" y="168"/>
                </a:cxn>
                <a:cxn ang="0">
                  <a:pos x="432" y="192"/>
                </a:cxn>
              </a:cxnLst>
              <a:rect l="0" t="0" r="r" b="b"/>
              <a:pathLst>
                <a:path w="460" h="194">
                  <a:moveTo>
                    <a:pt x="0" y="180"/>
                  </a:moveTo>
                  <a:cubicBezTo>
                    <a:pt x="12" y="172"/>
                    <a:pt x="28" y="168"/>
                    <a:pt x="36" y="156"/>
                  </a:cubicBezTo>
                  <a:cubicBezTo>
                    <a:pt x="65" y="110"/>
                    <a:pt x="65" y="58"/>
                    <a:pt x="96" y="12"/>
                  </a:cubicBezTo>
                  <a:cubicBezTo>
                    <a:pt x="120" y="48"/>
                    <a:pt x="144" y="84"/>
                    <a:pt x="168" y="120"/>
                  </a:cubicBezTo>
                  <a:cubicBezTo>
                    <a:pt x="176" y="132"/>
                    <a:pt x="192" y="156"/>
                    <a:pt x="192" y="156"/>
                  </a:cubicBezTo>
                  <a:cubicBezTo>
                    <a:pt x="252" y="136"/>
                    <a:pt x="224" y="156"/>
                    <a:pt x="252" y="72"/>
                  </a:cubicBezTo>
                  <a:cubicBezTo>
                    <a:pt x="261" y="45"/>
                    <a:pt x="300" y="0"/>
                    <a:pt x="300" y="0"/>
                  </a:cubicBezTo>
                  <a:cubicBezTo>
                    <a:pt x="401" y="34"/>
                    <a:pt x="335" y="63"/>
                    <a:pt x="372" y="156"/>
                  </a:cubicBezTo>
                  <a:cubicBezTo>
                    <a:pt x="377" y="168"/>
                    <a:pt x="397" y="162"/>
                    <a:pt x="408" y="168"/>
                  </a:cubicBezTo>
                  <a:cubicBezTo>
                    <a:pt x="460" y="194"/>
                    <a:pt x="455" y="192"/>
                    <a:pt x="432" y="192"/>
                  </a:cubicBezTo>
                </a:path>
              </a:pathLst>
            </a:custGeom>
            <a:noFill/>
            <a:ln w="38100" cap="flat" cmpd="sng">
              <a:solidFill>
                <a:srgbClr val="00CC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543800" y="3035178"/>
            <a:ext cx="730250" cy="685800"/>
            <a:chOff x="7543800" y="1981200"/>
            <a:chExt cx="730250" cy="685800"/>
          </a:xfrm>
        </p:grpSpPr>
        <p:sp>
          <p:nvSpPr>
            <p:cNvPr id="111" name="Freeform 57"/>
            <p:cNvSpPr>
              <a:spLocks/>
            </p:cNvSpPr>
            <p:nvPr/>
          </p:nvSpPr>
          <p:spPr bwMode="auto">
            <a:xfrm>
              <a:off x="7543800" y="2286000"/>
              <a:ext cx="730250" cy="30797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36" y="156"/>
                </a:cxn>
                <a:cxn ang="0">
                  <a:pos x="96" y="12"/>
                </a:cxn>
                <a:cxn ang="0">
                  <a:pos x="168" y="120"/>
                </a:cxn>
                <a:cxn ang="0">
                  <a:pos x="192" y="156"/>
                </a:cxn>
                <a:cxn ang="0">
                  <a:pos x="252" y="72"/>
                </a:cxn>
                <a:cxn ang="0">
                  <a:pos x="300" y="0"/>
                </a:cxn>
                <a:cxn ang="0">
                  <a:pos x="372" y="156"/>
                </a:cxn>
                <a:cxn ang="0">
                  <a:pos x="408" y="168"/>
                </a:cxn>
                <a:cxn ang="0">
                  <a:pos x="432" y="192"/>
                </a:cxn>
              </a:cxnLst>
              <a:rect l="0" t="0" r="r" b="b"/>
              <a:pathLst>
                <a:path w="460" h="194">
                  <a:moveTo>
                    <a:pt x="0" y="180"/>
                  </a:moveTo>
                  <a:cubicBezTo>
                    <a:pt x="12" y="172"/>
                    <a:pt x="28" y="168"/>
                    <a:pt x="36" y="156"/>
                  </a:cubicBezTo>
                  <a:cubicBezTo>
                    <a:pt x="65" y="110"/>
                    <a:pt x="65" y="58"/>
                    <a:pt x="96" y="12"/>
                  </a:cubicBezTo>
                  <a:cubicBezTo>
                    <a:pt x="120" y="48"/>
                    <a:pt x="144" y="84"/>
                    <a:pt x="168" y="120"/>
                  </a:cubicBezTo>
                  <a:cubicBezTo>
                    <a:pt x="176" y="132"/>
                    <a:pt x="192" y="156"/>
                    <a:pt x="192" y="156"/>
                  </a:cubicBezTo>
                  <a:cubicBezTo>
                    <a:pt x="252" y="136"/>
                    <a:pt x="224" y="156"/>
                    <a:pt x="252" y="72"/>
                  </a:cubicBezTo>
                  <a:cubicBezTo>
                    <a:pt x="261" y="45"/>
                    <a:pt x="300" y="0"/>
                    <a:pt x="300" y="0"/>
                  </a:cubicBezTo>
                  <a:cubicBezTo>
                    <a:pt x="401" y="34"/>
                    <a:pt x="335" y="63"/>
                    <a:pt x="372" y="156"/>
                  </a:cubicBezTo>
                  <a:cubicBezTo>
                    <a:pt x="377" y="168"/>
                    <a:pt x="397" y="162"/>
                    <a:pt x="408" y="168"/>
                  </a:cubicBezTo>
                  <a:cubicBezTo>
                    <a:pt x="460" y="194"/>
                    <a:pt x="455" y="192"/>
                    <a:pt x="432" y="192"/>
                  </a:cubicBezTo>
                </a:path>
              </a:pathLst>
            </a:custGeom>
            <a:noFill/>
            <a:ln w="38100" cap="flat" cmpd="sng">
              <a:solidFill>
                <a:srgbClr val="00CC99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Line 59"/>
            <p:cNvSpPr>
              <a:spLocks noChangeShapeType="1"/>
            </p:cNvSpPr>
            <p:nvPr/>
          </p:nvSpPr>
          <p:spPr bwMode="auto">
            <a:xfrm>
              <a:off x="7543800" y="26670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Line 60"/>
            <p:cNvSpPr>
              <a:spLocks noChangeShapeType="1"/>
            </p:cNvSpPr>
            <p:nvPr/>
          </p:nvSpPr>
          <p:spPr bwMode="auto">
            <a:xfrm flipV="1">
              <a:off x="7543800" y="1981200"/>
              <a:ext cx="0" cy="685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5" name="Line 61"/>
          <p:cNvSpPr>
            <a:spLocks noChangeShapeType="1"/>
          </p:cNvSpPr>
          <p:nvPr/>
        </p:nvSpPr>
        <p:spPr bwMode="auto">
          <a:xfrm>
            <a:off x="2990280" y="3492378"/>
            <a:ext cx="2578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Line 62"/>
          <p:cNvSpPr>
            <a:spLocks noChangeShapeType="1"/>
          </p:cNvSpPr>
          <p:nvPr/>
        </p:nvSpPr>
        <p:spPr bwMode="auto">
          <a:xfrm flipV="1">
            <a:off x="6819813" y="3857502"/>
            <a:ext cx="733511" cy="11002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750960" y="2626128"/>
          <a:ext cx="114458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8" name="Equation" r:id="rId4" imgW="571500" imgH="203200" progId="Equation.3">
                  <p:embed/>
                </p:oleObj>
              </mc:Choice>
              <mc:Fallback>
                <p:oleObj name="Equation" r:id="rId4" imgW="571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960" y="2626128"/>
                        <a:ext cx="1144587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7543800" y="2626128"/>
          <a:ext cx="10906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9" name="Equation" r:id="rId6" imgW="546100" imgH="177800" progId="Equation.3">
                  <p:embed/>
                </p:oleObj>
              </mc:Choice>
              <mc:Fallback>
                <p:oleObj name="Equation" r:id="rId6" imgW="5461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626128"/>
                        <a:ext cx="109061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209007" y="1787879"/>
          <a:ext cx="47259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0" name="Equation" r:id="rId8" imgW="2362200" imgH="241300" progId="Equation.3">
                  <p:embed/>
                </p:oleObj>
              </mc:Choice>
              <mc:Fallback>
                <p:oleObj name="Equation" r:id="rId8" imgW="2362200" imgH="241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007" y="1787879"/>
                        <a:ext cx="4725987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64861" y="2900172"/>
          <a:ext cx="6111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1" name="Equation" r:id="rId10" imgW="304800" imgH="165100" progId="Equation.3">
                  <p:embed/>
                </p:oleObj>
              </mc:Choice>
              <mc:Fallback>
                <p:oleObj name="Equation" r:id="rId10" imgW="304800" imgH="165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61" y="2900172"/>
                        <a:ext cx="611188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7244169" y="5108272"/>
          <a:ext cx="83661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2" name="Equation" r:id="rId12" imgW="419100" imgH="139700" progId="Equation.3">
                  <p:embed/>
                </p:oleObj>
              </mc:Choice>
              <mc:Fallback>
                <p:oleObj name="Equation" r:id="rId12" imgW="4191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4169" y="5108272"/>
                        <a:ext cx="836613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 flipV="1">
          <a:off x="1235676" y="5512048"/>
          <a:ext cx="177800" cy="21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3" name="Equation" r:id="rId14" imgW="88900" imgH="101600" progId="Equation.3">
                  <p:embed/>
                </p:oleObj>
              </mc:Choice>
              <mc:Fallback>
                <p:oleObj name="Equation" r:id="rId14" imgW="88900" imgH="101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1235676" y="5512048"/>
                        <a:ext cx="177800" cy="211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Line 54"/>
          <p:cNvSpPr>
            <a:spLocks noChangeShapeType="1"/>
          </p:cNvSpPr>
          <p:nvPr/>
        </p:nvSpPr>
        <p:spPr bwMode="auto">
          <a:xfrm flipV="1">
            <a:off x="905933" y="3492377"/>
            <a:ext cx="1385847" cy="2612089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with SAPTF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99719" y="792949"/>
            <a:ext cx="5944562" cy="3516347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1. Find approximate position:</a:t>
            </a:r>
          </a:p>
          <a:p>
            <a:pPr lvl="2"/>
            <a:r>
              <a:rPr lang="en-US" dirty="0"/>
              <a:t>Spherically Averaged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  <a:p>
            <a:endParaRPr lang="en-US" dirty="0"/>
          </a:p>
          <a:p>
            <a:r>
              <a:rPr lang="en-US" dirty="0"/>
              <a:t>2. Find orientation: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Rotation Function</a:t>
            </a:r>
          </a:p>
          <a:p>
            <a:pPr lvl="3"/>
            <a:r>
              <a:rPr lang="en-US" dirty="0"/>
              <a:t>Local search of the orientation in the density</a:t>
            </a:r>
          </a:p>
          <a:p>
            <a:endParaRPr lang="en-US" dirty="0"/>
          </a:p>
          <a:p>
            <a:r>
              <a:rPr lang="en-US" dirty="0"/>
              <a:t>3. Verify and adjust position: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65316" y="1020798"/>
            <a:ext cx="3921484" cy="4362733"/>
          </a:xfrm>
        </p:spPr>
        <p:txBody>
          <a:bodyPr/>
          <a:lstStyle/>
          <a:p>
            <a:r>
              <a:rPr lang="en-US" dirty="0"/>
              <a:t>Model:</a:t>
            </a:r>
          </a:p>
          <a:p>
            <a:pPr lvl="3"/>
            <a:r>
              <a:rPr lang="en-US" dirty="0"/>
              <a:t>Identity to the target 100%</a:t>
            </a:r>
          </a:p>
          <a:p>
            <a:pPr lvl="3"/>
            <a:r>
              <a:rPr lang="en-US" dirty="0"/>
              <a:t>Different conformation</a:t>
            </a:r>
          </a:p>
          <a:p>
            <a:endParaRPr lang="en-GB" dirty="0"/>
          </a:p>
          <a:p>
            <a:r>
              <a:rPr lang="en-GB" dirty="0"/>
              <a:t>PDB code 1s2o</a:t>
            </a:r>
          </a:p>
          <a:p>
            <a:endParaRPr lang="en-GB" dirty="0"/>
          </a:p>
          <a:p>
            <a:r>
              <a:rPr lang="en-GB" dirty="0"/>
              <a:t>Derived models:</a:t>
            </a:r>
          </a:p>
          <a:p>
            <a:pPr lvl="1"/>
            <a:r>
              <a:rPr lang="en-US" dirty="0"/>
              <a:t>domain 1</a:t>
            </a:r>
          </a:p>
          <a:p>
            <a:pPr lvl="2"/>
            <a:r>
              <a:rPr lang="en-US" dirty="0"/>
              <a:t>172 residues (1-77, 159-244)</a:t>
            </a:r>
          </a:p>
          <a:p>
            <a:pPr lvl="1"/>
            <a:r>
              <a:rPr lang="en-US" dirty="0"/>
              <a:t>domain 2</a:t>
            </a:r>
          </a:p>
          <a:p>
            <a:pPr lvl="2"/>
            <a:r>
              <a:rPr lang="en-US" dirty="0"/>
              <a:t>72 residues (88-159)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X-ray data:</a:t>
            </a:r>
          </a:p>
          <a:p>
            <a:pPr lvl="3"/>
            <a:r>
              <a:rPr lang="en-GB" dirty="0"/>
              <a:t>Crystal of cyanobacterial sucrose-phosphatase</a:t>
            </a:r>
          </a:p>
          <a:p>
            <a:endParaRPr lang="en-GB" dirty="0"/>
          </a:p>
          <a:p>
            <a:r>
              <a:rPr lang="en-GB" dirty="0"/>
              <a:t>PDB code 1tj3 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Resolution, 2.8 Å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36" y="3000956"/>
            <a:ext cx="4893564" cy="377088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2631490"/>
          </a:xfrm>
        </p:spPr>
        <p:txBody>
          <a:bodyPr/>
          <a:lstStyle/>
          <a:p>
            <a:r>
              <a:rPr lang="en-US" dirty="0"/>
              <a:t>Attempt to find the complete search model (Conventional RF + TF protocol)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X-ray data</a:t>
            </a:r>
          </a:p>
          <a:p>
            <a:pPr lvl="1"/>
            <a:r>
              <a:rPr lang="en-US" dirty="0"/>
              <a:t>search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7029" y="2936804"/>
            <a:ext cx="253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After refinement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072" y="1509542"/>
            <a:ext cx="43002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1tj3.mtz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1s2oA.pdb</a:t>
            </a:r>
            <a:endParaRPr lang="en-US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36" y="3000956"/>
            <a:ext cx="4893564" cy="377088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2631490"/>
          </a:xfrm>
        </p:spPr>
        <p:txBody>
          <a:bodyPr/>
          <a:lstStyle/>
          <a:p>
            <a:r>
              <a:rPr lang="en-US" dirty="0"/>
              <a:t>Search for the large domain (Conventional RF + TF protocol)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X-ray data</a:t>
            </a:r>
          </a:p>
          <a:p>
            <a:pPr lvl="1"/>
            <a:r>
              <a:rPr lang="en-US" dirty="0"/>
              <a:t>search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7029" y="2936804"/>
            <a:ext cx="253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After refinement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071" y="1509542"/>
            <a:ext cx="501852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1tj3.mtz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1s2oA_dom1.pdb</a:t>
            </a:r>
            <a:endParaRPr lang="en-US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250" y="1311736"/>
            <a:ext cx="5757649" cy="1754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1s2oA_dom2.pdb</a:t>
            </a:r>
            <a:r>
              <a:rPr lang="en-US" dirty="0">
                <a:latin typeface="Consolas"/>
                <a:cs typeface="Consolas"/>
              </a:rPr>
              <a:t> -i &lt;&lt;+</a:t>
            </a:r>
          </a:p>
          <a:p>
            <a:r>
              <a:rPr lang="en-US" dirty="0">
                <a:solidFill>
                  <a:schemeClr val="tx1"/>
                </a:solidFill>
                <a:latin typeface="Consolas"/>
                <a:cs typeface="Consolas"/>
              </a:rPr>
              <a:t>diff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labin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FP=FWT PHIC=PHIWT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prf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Y</a:t>
            </a:r>
          </a:p>
          <a:p>
            <a:r>
              <a:rPr lang="en-US" dirty="0">
                <a:latin typeface="Consolas"/>
                <a:cs typeface="Consolas"/>
              </a:rPr>
              <a:t>sim -1</a:t>
            </a:r>
          </a:p>
          <a:p>
            <a:r>
              <a:rPr lang="en-US" dirty="0">
                <a:latin typeface="Consolas"/>
                <a:cs typeface="Consolas"/>
              </a:rPr>
              <a:t>+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5132174"/>
          </a:xfrm>
        </p:spPr>
        <p:txBody>
          <a:bodyPr/>
          <a:lstStyle/>
          <a:p>
            <a:r>
              <a:rPr lang="en-US" dirty="0"/>
              <a:t>Search for the small domain (SA</a:t>
            </a:r>
            <a:r>
              <a:rPr lang="en-US" dirty="0">
                <a:solidFill>
                  <a:srgbClr val="3366FF"/>
                </a:solidFill>
              </a:rPr>
              <a:t>P</a:t>
            </a:r>
            <a:r>
              <a:rPr lang="en-US" dirty="0"/>
              <a:t>TF +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RF +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TF)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Map coefficients</a:t>
            </a:r>
          </a:p>
          <a:p>
            <a:pPr lvl="1"/>
            <a:r>
              <a:rPr lang="en-US" dirty="0"/>
              <a:t>Search model</a:t>
            </a:r>
          </a:p>
          <a:p>
            <a:pPr lvl="1"/>
            <a:r>
              <a:rPr lang="en-US" dirty="0"/>
              <a:t>Partial structure</a:t>
            </a:r>
          </a:p>
          <a:p>
            <a:pPr lvl="3"/>
            <a:r>
              <a:rPr lang="en-US" dirty="0"/>
              <a:t>used as a mask</a:t>
            </a:r>
          </a:p>
          <a:p>
            <a:pPr lvl="3"/>
            <a:r>
              <a:rPr lang="en-US" dirty="0"/>
              <a:t>used for Packing Function</a:t>
            </a:r>
          </a:p>
          <a:p>
            <a:pPr lvl="3"/>
            <a:r>
              <a:rPr lang="en-US" dirty="0"/>
              <a:t>passed to output PDB-file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7029" y="2936804"/>
            <a:ext cx="253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Before refinement</a:t>
            </a:r>
          </a:p>
        </p:txBody>
      </p:sp>
      <p:pic>
        <p:nvPicPr>
          <p:cNvPr id="14" name="Picture 13" descr="a3_tra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36" y="3000967"/>
            <a:ext cx="4893564" cy="377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SAPTF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4170372"/>
          </a:xfrm>
        </p:spPr>
        <p:txBody>
          <a:bodyPr/>
          <a:lstStyle/>
          <a:p>
            <a:r>
              <a:rPr lang="en-US" dirty="0"/>
              <a:t>Search for the small domain (</a:t>
            </a:r>
            <a:r>
              <a:rPr lang="en-US" dirty="0">
                <a:solidFill>
                  <a:srgbClr val="3366FF"/>
                </a:solidFill>
              </a:rPr>
              <a:t>SAPTF</a:t>
            </a:r>
            <a:r>
              <a:rPr lang="en-US" dirty="0"/>
              <a:t> +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RF +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TF)</a:t>
            </a:r>
          </a:p>
          <a:p>
            <a:endParaRPr lang="en-US" dirty="0"/>
          </a:p>
          <a:p>
            <a:pPr lvl="1"/>
            <a:r>
              <a:rPr lang="en-US" dirty="0"/>
              <a:t>Tutorial data (</a:t>
            </a:r>
            <a:r>
              <a:rPr lang="en-US" dirty="0">
                <a:solidFill>
                  <a:srgbClr val="FF6600"/>
                </a:solidFill>
              </a:rPr>
              <a:t>typo </a:t>
            </a:r>
            <a:r>
              <a:rPr lang="en-US" dirty="0"/>
              <a:t>in tutorial materials)</a:t>
            </a:r>
          </a:p>
          <a:p>
            <a:pPr lvl="2"/>
            <a:r>
              <a:rPr lang="en-US" b="1" dirty="0"/>
              <a:t>http://www.ysbl.york.ac.uk/~alexei/downloads/</a:t>
            </a:r>
            <a:r>
              <a:rPr lang="en-US" b="1" dirty="0">
                <a:solidFill>
                  <a:srgbClr val="FF6600"/>
                </a:solidFill>
              </a:rPr>
              <a:t>tutorial_MR.tar</a:t>
            </a:r>
            <a:r>
              <a:rPr lang="en-US" b="1" dirty="0"/>
              <a:t>.gz</a:t>
            </a:r>
          </a:p>
          <a:p>
            <a:endParaRPr lang="en-US" dirty="0"/>
          </a:p>
          <a:p>
            <a:pPr lvl="1"/>
            <a:r>
              <a:rPr lang="en-US" dirty="0"/>
              <a:t>CCP4I</a:t>
            </a:r>
          </a:p>
          <a:p>
            <a:pPr lvl="3"/>
            <a:r>
              <a:rPr lang="en-US" dirty="0"/>
              <a:t>this workshop materials</a:t>
            </a:r>
          </a:p>
          <a:p>
            <a:endParaRPr lang="en-US" dirty="0"/>
          </a:p>
          <a:p>
            <a:pPr lvl="1"/>
            <a:r>
              <a:rPr lang="en-US" dirty="0"/>
              <a:t>Command line:</a:t>
            </a:r>
          </a:p>
          <a:p>
            <a:pPr lvl="3"/>
            <a:r>
              <a:rPr lang="en-US" dirty="0"/>
              <a:t>tutorial data</a:t>
            </a:r>
          </a:p>
          <a:p>
            <a:pPr lvl="4"/>
            <a:r>
              <a:rPr lang="en-US" dirty="0"/>
              <a:t>tutorial.pdf, section 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250436" y="2936804"/>
            <a:ext cx="4893564" cy="3835036"/>
            <a:chOff x="4250436" y="2457898"/>
            <a:chExt cx="4893564" cy="3835036"/>
          </a:xfrm>
        </p:grpSpPr>
        <p:pic>
          <p:nvPicPr>
            <p:cNvPr id="9" name="Picture 8" descr="a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0436" y="2522050"/>
              <a:ext cx="4893564" cy="37708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07029" y="2457898"/>
              <a:ext cx="2536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After refinement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SAPTF protocol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50698" y="831435"/>
            <a:ext cx="6842605" cy="5401479"/>
          </a:xfrm>
        </p:spPr>
        <p:txBody>
          <a:bodyPr/>
          <a:lstStyle/>
          <a:p>
            <a:pPr lvl="1"/>
            <a:r>
              <a:rPr lang="en-US" dirty="0"/>
              <a:t>SAPTF estimate of the position is not very precise</a:t>
            </a:r>
          </a:p>
          <a:p>
            <a:pPr lvl="1"/>
            <a:r>
              <a:rPr lang="en-US" dirty="0"/>
              <a:t>Passed RF is sensitive to </a:t>
            </a:r>
            <a:r>
              <a:rPr lang="en-US" dirty="0" smtClean="0"/>
              <a:t>eccentricity of the model in its map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Possible treatment (see also molrep tutorial)</a:t>
            </a:r>
          </a:p>
          <a:p>
            <a:endParaRPr lang="en-US" dirty="0"/>
          </a:p>
          <a:p>
            <a:r>
              <a:rPr lang="en-US" dirty="0"/>
              <a:t>1. Find approximate position:</a:t>
            </a:r>
          </a:p>
          <a:p>
            <a:pPr lvl="2"/>
            <a:r>
              <a:rPr lang="en-US" dirty="0"/>
              <a:t>Spherically Averaged </a:t>
            </a:r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  <a:p>
            <a:endParaRPr lang="en-US" dirty="0"/>
          </a:p>
          <a:p>
            <a:r>
              <a:rPr lang="en-US" dirty="0"/>
              <a:t>2. Find orientation: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Local Phased </a:t>
            </a:r>
            <a:r>
              <a:rPr lang="en-US" dirty="0"/>
              <a:t>Rotation Function</a:t>
            </a:r>
          </a:p>
          <a:p>
            <a:pPr lvl="3"/>
            <a:r>
              <a:rPr lang="en-US" dirty="0"/>
              <a:t>The sphere used in SAPTF is used again, this time as a mask</a:t>
            </a:r>
          </a:p>
          <a:p>
            <a:pPr lvl="3"/>
            <a:r>
              <a:rPr lang="en-US" dirty="0"/>
              <a:t>Structure amplitudes from the density in the same sphere</a:t>
            </a:r>
          </a:p>
          <a:p>
            <a:endParaRPr lang="en-US" dirty="0"/>
          </a:p>
          <a:p>
            <a:r>
              <a:rPr lang="en-US" dirty="0"/>
              <a:t>3. Verify and adjust position: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Phased </a:t>
            </a:r>
            <a:r>
              <a:rPr lang="en-US" dirty="0"/>
              <a:t>Translation Function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79064" y="4223782"/>
            <a:ext cx="769750" cy="166760"/>
            <a:chOff x="2245107" y="4425550"/>
            <a:chExt cx="769750" cy="1667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45107" y="4425550"/>
              <a:ext cx="769750" cy="16676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245107" y="4425550"/>
              <a:ext cx="769750" cy="16676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complicated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75770" y="2643522"/>
            <a:ext cx="4199467" cy="746358"/>
          </a:xfrm>
        </p:spPr>
        <p:txBody>
          <a:bodyPr/>
          <a:lstStyle/>
          <a:p>
            <a:pPr lvl="1"/>
            <a:r>
              <a:rPr lang="en-US" dirty="0"/>
              <a:t>Asymmetric unit		two copies</a:t>
            </a:r>
          </a:p>
          <a:p>
            <a:pPr lvl="1"/>
            <a:r>
              <a:rPr lang="en-US" dirty="0"/>
              <a:t>Resolution				2.8 Å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744" t="23218" r="2362" b="2019"/>
          <a:stretch>
            <a:fillRect/>
          </a:stretch>
        </p:blipFill>
        <p:spPr>
          <a:xfrm>
            <a:off x="4514834" y="774709"/>
            <a:ext cx="4387266" cy="5457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4038" b="78296"/>
          <a:stretch>
            <a:fillRect/>
          </a:stretch>
        </p:blipFill>
        <p:spPr>
          <a:xfrm>
            <a:off x="72571" y="798366"/>
            <a:ext cx="4487332" cy="1154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202" y="5430761"/>
            <a:ext cx="3406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Phane et. al (2011) Nature, 474, 50-53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807"/>
          </a:xfrm>
        </p:spPr>
        <p:txBody>
          <a:bodyPr/>
          <a:lstStyle/>
          <a:p>
            <a:r>
              <a:rPr lang="en-US" dirty="0" smtClean="0"/>
              <a:t>Molecular Replacement in CCP4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748315" y="1641332"/>
            <a:ext cx="1647371" cy="4001095"/>
          </a:xfrm>
        </p:spPr>
        <p:txBody>
          <a:bodyPr/>
          <a:lstStyle/>
          <a:p>
            <a:pPr marL="46800" lvl="1" indent="0">
              <a:buNone/>
            </a:pPr>
            <a:r>
              <a:rPr lang="en-US" i="1" dirty="0" smtClean="0"/>
              <a:t>Programs</a:t>
            </a:r>
          </a:p>
          <a:p>
            <a:pPr lvl="1"/>
            <a:r>
              <a:rPr lang="en-US" dirty="0" smtClean="0"/>
              <a:t>Molrep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AMoRe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Phaser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Pipelines</a:t>
            </a:r>
          </a:p>
          <a:p>
            <a:pPr lvl="1"/>
            <a:r>
              <a:rPr lang="en-US" dirty="0" smtClean="0"/>
              <a:t>Balbes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MrBUMP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AMPLE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Usher complex structure solution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65316" y="1020798"/>
            <a:ext cx="3921484" cy="49013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u="sng" dirty="0"/>
              <a:t>Fitting into the electron density</a:t>
            </a:r>
          </a:p>
          <a:p>
            <a:pPr lvl="3"/>
            <a:r>
              <a:rPr lang="en-US" dirty="0">
                <a:solidFill>
                  <a:srgbClr val="FF00FF"/>
                </a:solidFill>
              </a:rPr>
              <a:t>FimD-Plug</a:t>
            </a:r>
          </a:p>
          <a:p>
            <a:pPr lvl="3"/>
            <a:r>
              <a:rPr lang="en-US" dirty="0">
                <a:solidFill>
                  <a:srgbClr val="0000FF"/>
                </a:solidFill>
              </a:rPr>
              <a:t>FimD-NTD</a:t>
            </a:r>
          </a:p>
          <a:p>
            <a:pPr lvl="3"/>
            <a:r>
              <a:rPr lang="en-US" dirty="0">
                <a:solidFill>
                  <a:srgbClr val="812D9B"/>
                </a:solidFill>
              </a:rPr>
              <a:t>FimD-CTD-2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4. Manual building</a:t>
            </a:r>
          </a:p>
          <a:p>
            <a:pPr lvl="3"/>
            <a:r>
              <a:rPr lang="en-US" dirty="0">
                <a:solidFill>
                  <a:srgbClr val="41B2BA"/>
                </a:solidFill>
              </a:rPr>
              <a:t>FimD-CTD-1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7200" y="1020798"/>
            <a:ext cx="3921484" cy="2823850"/>
          </a:xfrm>
        </p:spPr>
        <p:txBody>
          <a:bodyPr/>
          <a:lstStyle/>
          <a:p>
            <a:r>
              <a:rPr lang="en-US" dirty="0"/>
              <a:t>1. Conventional MR</a:t>
            </a:r>
          </a:p>
          <a:p>
            <a:pPr lvl="3"/>
            <a:r>
              <a:rPr lang="en-US" dirty="0">
                <a:solidFill>
                  <a:srgbClr val="FFB40A"/>
                </a:solidFill>
              </a:rPr>
              <a:t>FimC-</a:t>
            </a:r>
            <a:r>
              <a:rPr lang="en-US">
                <a:solidFill>
                  <a:srgbClr val="FFB40A"/>
                </a:solidFill>
              </a:rPr>
              <a:t>N</a:t>
            </a:r>
            <a:r>
              <a:rPr lang="en-US" dirty="0">
                <a:solidFill>
                  <a:srgbClr val="FFB40A"/>
                </a:solidFill>
              </a:rPr>
              <a:t> + FimC-C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FimH-L + FimH-P</a:t>
            </a:r>
          </a:p>
          <a:p>
            <a:pPr lvl="3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FimD-Pore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Jelly body refinement (Refmac)</a:t>
            </a:r>
          </a:p>
          <a:p>
            <a:pPr lvl="3"/>
            <a:r>
              <a:rPr lang="en-US" dirty="0">
                <a:solidFill>
                  <a:srgbClr val="376092"/>
                </a:solidFill>
              </a:rPr>
              <a:t>FimD-Pore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88854" y="3939653"/>
            <a:ext cx="2169663" cy="1962871"/>
            <a:chOff x="5231510" y="879508"/>
            <a:chExt cx="2694018" cy="2372817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3"/>
            <a:srcRect l="4143" t="39802" r="46696" b="28249"/>
            <a:stretch>
              <a:fillRect/>
            </a:stretch>
          </p:blipFill>
          <p:spPr>
            <a:xfrm>
              <a:off x="5234685" y="882683"/>
              <a:ext cx="2690843" cy="2369642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5231510" y="879508"/>
              <a:ext cx="102490" cy="95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t="4038" b="78296"/>
          <a:stretch>
            <a:fillRect/>
          </a:stretch>
        </p:blipFill>
        <p:spPr>
          <a:xfrm>
            <a:off x="4494805" y="1122121"/>
            <a:ext cx="4487332" cy="1154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fitting methods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57200" y="5769433"/>
            <a:ext cx="8229600" cy="400110"/>
          </a:xfrm>
        </p:spPr>
        <p:txBody>
          <a:bodyPr/>
          <a:lstStyle/>
          <a:p>
            <a:r>
              <a:rPr lang="en-US" dirty="0"/>
              <a:t>Trying several methods is a good practice (also because of cross-validation)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9744" t="23218" r="2362" b="2019"/>
          <a:stretch>
            <a:fillRect/>
          </a:stretch>
        </p:blipFill>
        <p:spPr>
          <a:xfrm>
            <a:off x="354072" y="931946"/>
            <a:ext cx="1438531" cy="1789482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6811" y="2885056"/>
          <a:ext cx="8430378" cy="2536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5063"/>
                <a:gridCol w="1405063"/>
                <a:gridCol w="1405063"/>
                <a:gridCol w="1405063"/>
                <a:gridCol w="1405063"/>
                <a:gridCol w="1405063"/>
              </a:tblGrid>
              <a:tr h="11080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search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sequence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"Masked"</a:t>
                      </a:r>
                      <a:r>
                        <a:rPr lang="en-US" baseline="0" dirty="0"/>
                        <a:t> RF</a:t>
                      </a:r>
                    </a:p>
                    <a:p>
                      <a:pPr algn="ctr"/>
                      <a:r>
                        <a:rPr lang="en-US" baseline="0" dirty="0"/>
                        <a:t>PTF</a:t>
                      </a:r>
                    </a:p>
                    <a:p>
                      <a:pPr algn="ctr"/>
                      <a:endParaRPr lang="en-US" baseline="0" dirty="0"/>
                    </a:p>
                    <a:p>
                      <a:pPr algn="ctr"/>
                      <a:r>
                        <a:rPr lang="en-US" i="1" baseline="0" dirty="0"/>
                        <a:t>prf 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SAPTF</a:t>
                      </a:r>
                    </a:p>
                    <a:p>
                      <a:pPr algn="ctr"/>
                      <a:r>
                        <a:rPr lang="en-US" dirty="0"/>
                        <a:t>PRF</a:t>
                      </a:r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PTF</a:t>
                      </a:r>
                    </a:p>
                    <a:p>
                      <a:pPr algn="ctr"/>
                      <a:r>
                        <a:rPr lang="en-US" i="1" baseline="0" dirty="0"/>
                        <a:t>prf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SAPTF</a:t>
                      </a:r>
                    </a:p>
                    <a:p>
                      <a:pPr algn="ctr"/>
                      <a:r>
                        <a:rPr lang="en-US" dirty="0"/>
                        <a:t>Local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RF</a:t>
                      </a:r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PTF</a:t>
                      </a:r>
                    </a:p>
                    <a:p>
                      <a:pPr algn="ctr"/>
                      <a:r>
                        <a:rPr lang="en-US" i="1" baseline="0" dirty="0"/>
                        <a:t>prf s</a:t>
                      </a:r>
                      <a:endParaRPr lang="en-US" i="1" dirty="0"/>
                    </a:p>
                  </a:txBody>
                  <a:tcPr/>
                </a:tc>
              </a:tr>
              <a:tr h="449385"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FF"/>
                          </a:solidFill>
                        </a:rPr>
                        <a:t>FimD-Plug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3fip_A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(–)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(2)</a:t>
                      </a:r>
                    </a:p>
                  </a:txBody>
                  <a:tcPr/>
                </a:tc>
              </a:tr>
              <a:tr h="4493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FimD-NTD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1ze3_D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(2)</a:t>
                      </a:r>
                    </a:p>
                  </a:txBody>
                  <a:tcPr/>
                </a:tc>
              </a:tr>
              <a:tr h="449385"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812D9B"/>
                          </a:solidFill>
                        </a:rPr>
                        <a:t>FimD-CTD-2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3l48_A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33.3%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(–)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2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(–)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4038" b="78296"/>
          <a:stretch>
            <a:fillRect/>
          </a:stretch>
        </p:blipFill>
        <p:spPr>
          <a:xfrm>
            <a:off x="4494805" y="1122121"/>
            <a:ext cx="4487332" cy="1154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NCS copy in a special position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9595" y="5823456"/>
            <a:ext cx="4884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Watson </a:t>
            </a:r>
            <a:r>
              <a:rPr lang="en-US" sz="1600" i="1" dirty="0" smtClean="0"/>
              <a:t>et al</a:t>
            </a:r>
            <a:r>
              <a:rPr lang="en-US" sz="1600" dirty="0" smtClean="0"/>
              <a:t>.</a:t>
            </a:r>
            <a:r>
              <a:rPr lang="en-GB" sz="1600" dirty="0"/>
              <a:t> (2011). </a:t>
            </a:r>
            <a:r>
              <a:rPr lang="en-GB" sz="1600" i="1" dirty="0"/>
              <a:t>JBC</a:t>
            </a:r>
            <a:r>
              <a:rPr lang="en-GB" sz="1600" dirty="0"/>
              <a:t>, online pre-publication. </a:t>
            </a:r>
          </a:p>
        </p:txBody>
      </p:sp>
      <p:grpSp>
        <p:nvGrpSpPr>
          <p:cNvPr id="8" name="Group 13"/>
          <p:cNvGrpSpPr/>
          <p:nvPr/>
        </p:nvGrpSpPr>
        <p:grpSpPr>
          <a:xfrm>
            <a:off x="707886" y="3213861"/>
            <a:ext cx="7957432" cy="2535196"/>
            <a:chOff x="707886" y="2862920"/>
            <a:chExt cx="7957432" cy="2535196"/>
          </a:xfrm>
        </p:grpSpPr>
        <p:pic>
          <p:nvPicPr>
            <p:cNvPr id="9" name="Picture 8" descr="Slide1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384" y="2892138"/>
              <a:ext cx="2813050" cy="2232025"/>
            </a:xfrm>
            <a:prstGeom prst="rect">
              <a:avLst/>
            </a:prstGeom>
          </p:spPr>
        </p:pic>
        <p:pic>
          <p:nvPicPr>
            <p:cNvPr id="10" name="Picture 9" descr="Slide1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5918" y="2909489"/>
              <a:ext cx="2819400" cy="22383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07573" y="2862920"/>
              <a:ext cx="15823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True origins</a:t>
              </a:r>
            </a:p>
            <a:p>
              <a:endParaRPr lang="en-US" dirty="0"/>
            </a:p>
            <a:p>
              <a:r>
                <a:rPr lang="en-US" dirty="0"/>
                <a:t>False origins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All origins are equivalent in the small cell</a:t>
              </a:r>
            </a:p>
          </p:txBody>
        </p:sp>
        <p:sp>
          <p:nvSpPr>
            <p:cNvPr id="12" name="Isosceles Triangle 11"/>
            <p:cNvSpPr>
              <a:spLocks noChangeAspect="1"/>
            </p:cNvSpPr>
            <p:nvPr/>
          </p:nvSpPr>
          <p:spPr>
            <a:xfrm>
              <a:off x="707886" y="3019084"/>
              <a:ext cx="159105" cy="13716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/>
            <p:cNvSpPr>
              <a:spLocks noChangeAspect="1"/>
            </p:cNvSpPr>
            <p:nvPr/>
          </p:nvSpPr>
          <p:spPr>
            <a:xfrm>
              <a:off x="707886" y="3542513"/>
              <a:ext cx="159105" cy="13716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>
              <a:spLocks noChangeAspect="1"/>
            </p:cNvSpPr>
            <p:nvPr/>
          </p:nvSpPr>
          <p:spPr>
            <a:xfrm>
              <a:off x="971045" y="3542513"/>
              <a:ext cx="159105" cy="13716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99428" y="5059562"/>
              <a:ext cx="1336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</a:t>
              </a:r>
              <a:r>
                <a:rPr lang="en-US" sz="1600" dirty="0"/>
                <a:t>3</a:t>
              </a:r>
              <a:r>
                <a:rPr lang="en-US" sz="1600" baseline="-25000" dirty="0"/>
                <a:t>1</a:t>
              </a:r>
              <a:r>
                <a:rPr lang="en-US" sz="1600" dirty="0"/>
                <a:t>21 (a' b' c)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36417" y="5059562"/>
              <a:ext cx="1038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</a:t>
              </a:r>
              <a:r>
                <a:rPr lang="en-US" sz="1600" dirty="0"/>
                <a:t>3</a:t>
              </a:r>
              <a:r>
                <a:rPr lang="en-US" sz="1600" baseline="-25000" dirty="0"/>
                <a:t>1</a:t>
              </a:r>
              <a:r>
                <a:rPr lang="en-US" sz="1600" dirty="0"/>
                <a:t> (a b c)</a:t>
              </a: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396514" cy="1938992"/>
          </a:xfrm>
        </p:spPr>
        <p:txBody>
          <a:bodyPr/>
          <a:lstStyle/>
          <a:p>
            <a:r>
              <a:rPr lang="en-US" dirty="0"/>
              <a:t>False origin solution:</a:t>
            </a:r>
          </a:p>
          <a:p>
            <a:pPr lvl="1"/>
            <a:r>
              <a:rPr lang="en-US" dirty="0"/>
              <a:t>Is an artifact of Molecular replacement in the presence of pseudotranslation</a:t>
            </a:r>
          </a:p>
          <a:p>
            <a:endParaRPr lang="en-US" dirty="0"/>
          </a:p>
          <a:p>
            <a:r>
              <a:rPr lang="en-US" dirty="0"/>
              <a:t>The most recent example:</a:t>
            </a:r>
          </a:p>
          <a:p>
            <a:pPr lvl="1"/>
            <a:r>
              <a:rPr lang="en-US" dirty="0"/>
              <a:t>Twinning + three alternative origins in a substructure: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Fitting into EM maps</a:t>
            </a:r>
          </a:p>
        </p:txBody>
      </p:sp>
      <p:pic>
        <p:nvPicPr>
          <p:cNvPr id="7" name="Picture 6" descr="coot-2-cr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28" y="1912734"/>
            <a:ext cx="4419073" cy="312459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52529" y="896957"/>
            <a:ext cx="3174743" cy="5534431"/>
            <a:chOff x="5433695" y="896957"/>
            <a:chExt cx="3174743" cy="5534431"/>
          </a:xfrm>
        </p:grpSpPr>
        <p:pic>
          <p:nvPicPr>
            <p:cNvPr id="12" name="Picture 11" descr="coot-0-cro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3695" y="3256645"/>
              <a:ext cx="3174743" cy="3174743"/>
            </a:xfrm>
            <a:prstGeom prst="rect">
              <a:avLst/>
            </a:prstGeom>
          </p:spPr>
        </p:pic>
        <p:pic>
          <p:nvPicPr>
            <p:cNvPr id="13" name="Picture 12" descr="coot-1-cro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3695" y="896957"/>
              <a:ext cx="3174743" cy="21585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1425"/>
            <a:ext cx="7772400" cy="732363"/>
          </a:xfrm>
        </p:spPr>
        <p:txBody>
          <a:bodyPr/>
          <a:lstStyle/>
          <a:p>
            <a:r>
              <a:rPr lang="en-US" dirty="0" err="1" smtClean="0"/>
              <a:t>Balbes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886" y="2289629"/>
            <a:ext cx="6400800" cy="2305759"/>
          </a:xfrm>
        </p:spPr>
        <p:txBody>
          <a:bodyPr/>
          <a:lstStyle/>
          <a:p>
            <a:r>
              <a:rPr lang="en-US" sz="2000" dirty="0" err="1" smtClean="0"/>
              <a:t>Fei</a:t>
            </a:r>
            <a:r>
              <a:rPr lang="en-US" sz="2000" dirty="0" smtClean="0"/>
              <a:t> Long</a:t>
            </a:r>
          </a:p>
          <a:p>
            <a:r>
              <a:rPr lang="en-US" sz="2000" dirty="0" err="1" smtClean="0"/>
              <a:t>Garib</a:t>
            </a:r>
            <a:r>
              <a:rPr lang="en-US" sz="2000" dirty="0" smtClean="0"/>
              <a:t> </a:t>
            </a:r>
            <a:r>
              <a:rPr lang="en-US" sz="2000" dirty="0" err="1" smtClean="0"/>
              <a:t>Murshudov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MRC LMB Cambridge</a:t>
            </a:r>
          </a:p>
          <a:p>
            <a:endParaRPr lang="en-US" dirty="0" smtClean="0"/>
          </a:p>
          <a:p>
            <a:r>
              <a:rPr lang="en-US" sz="2000" dirty="0" smtClean="0"/>
              <a:t>Alexey </a:t>
            </a:r>
            <a:r>
              <a:rPr lang="en-US" sz="2000" dirty="0" err="1" smtClean="0"/>
              <a:t>Vagin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YSBL University of York</a:t>
            </a:r>
          </a:p>
        </p:txBody>
      </p:sp>
    </p:spTree>
    <p:extLst>
      <p:ext uri="{BB962C8B-B14F-4D97-AF65-F5344CB8AC3E}">
        <p14:creationId xmlns:p14="http://schemas.microsoft.com/office/powerpoint/2010/main" val="170728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Balbes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30199" y="811092"/>
            <a:ext cx="8229600" cy="5319405"/>
          </a:xfrm>
        </p:spPr>
        <p:txBody>
          <a:bodyPr/>
          <a:lstStyle/>
          <a:p>
            <a:r>
              <a:rPr lang="en-US" dirty="0" smtClean="0"/>
              <a:t>Input: </a:t>
            </a:r>
            <a:r>
              <a:rPr lang="en-US" dirty="0" err="1" smtClean="0"/>
              <a:t>mtz</a:t>
            </a:r>
            <a:r>
              <a:rPr lang="en-US" dirty="0"/>
              <a:t>-file and sequence</a:t>
            </a:r>
          </a:p>
          <a:p>
            <a:r>
              <a:rPr lang="en-US" dirty="0" smtClean="0"/>
              <a:t>Output: the </a:t>
            </a:r>
            <a:r>
              <a:rPr lang="en-US" dirty="0"/>
              <a:t>best </a:t>
            </a:r>
            <a:r>
              <a:rPr lang="en-US" dirty="0" smtClean="0"/>
              <a:t>solution search </a:t>
            </a:r>
            <a:r>
              <a:rPr lang="en-US" dirty="0"/>
              <a:t>models for manual </a:t>
            </a:r>
            <a:r>
              <a:rPr lang="en-US" dirty="0" smtClean="0"/>
              <a:t>investigation</a:t>
            </a:r>
          </a:p>
          <a:p>
            <a:endParaRPr lang="en-US" dirty="0"/>
          </a:p>
          <a:p>
            <a:pPr lvl="1"/>
            <a:r>
              <a:rPr lang="en-US" dirty="0" err="1" smtClean="0"/>
              <a:t>Balbes</a:t>
            </a:r>
            <a:r>
              <a:rPr lang="en-US" dirty="0" smtClean="0"/>
              <a:t> </a:t>
            </a:r>
            <a:r>
              <a:rPr lang="en-US" dirty="0"/>
              <a:t>has a </a:t>
            </a:r>
            <a:r>
              <a:rPr lang="en-US" dirty="0">
                <a:solidFill>
                  <a:srgbClr val="FF6600"/>
                </a:solidFill>
              </a:rPr>
              <a:t>database</a:t>
            </a:r>
            <a:r>
              <a:rPr lang="en-US" dirty="0"/>
              <a:t> containing preprocessed data from the PDB</a:t>
            </a:r>
          </a:p>
          <a:p>
            <a:pPr lvl="3"/>
            <a:r>
              <a:rPr lang="en-US" dirty="0" smtClean="0"/>
              <a:t>updated </a:t>
            </a:r>
            <a:r>
              <a:rPr lang="en-US" dirty="0" err="1"/>
              <a:t>mongthly</a:t>
            </a:r>
            <a:endParaRPr lang="en-US" dirty="0"/>
          </a:p>
          <a:p>
            <a:pPr lvl="3"/>
            <a:r>
              <a:rPr lang="en-US" dirty="0" smtClean="0"/>
              <a:t>used </a:t>
            </a:r>
            <a:r>
              <a:rPr lang="en-US" dirty="0"/>
              <a:t>for generation of models for given </a:t>
            </a:r>
            <a:r>
              <a:rPr lang="en-US" dirty="0" smtClean="0"/>
              <a:t>sequence</a:t>
            </a:r>
          </a:p>
          <a:p>
            <a:pPr lvl="4"/>
            <a:r>
              <a:rPr lang="en-US" dirty="0" smtClean="0"/>
              <a:t>different </a:t>
            </a:r>
            <a:r>
              <a:rPr lang="en-US" dirty="0"/>
              <a:t>types of </a:t>
            </a:r>
            <a:r>
              <a:rPr lang="en-US" dirty="0" smtClean="0"/>
              <a:t>models</a:t>
            </a:r>
          </a:p>
          <a:p>
            <a:pPr lvl="4"/>
            <a:r>
              <a:rPr lang="en-US" dirty="0" smtClean="0"/>
              <a:t>any model is an </a:t>
            </a:r>
            <a:r>
              <a:rPr lang="en-US" dirty="0" smtClean="0">
                <a:solidFill>
                  <a:srgbClr val="FF6600"/>
                </a:solidFill>
              </a:rPr>
              <a:t>ensemble</a:t>
            </a:r>
            <a:r>
              <a:rPr lang="en-US" dirty="0" smtClean="0"/>
              <a:t> if possible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handle </a:t>
            </a:r>
            <a:r>
              <a:rPr lang="en-US" dirty="0" smtClean="0">
                <a:solidFill>
                  <a:srgbClr val="FF6600"/>
                </a:solidFill>
              </a:rPr>
              <a:t>complexes</a:t>
            </a:r>
          </a:p>
          <a:p>
            <a:pPr lvl="3"/>
            <a:r>
              <a:rPr lang="en-US" dirty="0" smtClean="0"/>
              <a:t>several </a:t>
            </a:r>
            <a:r>
              <a:rPr lang="en-US" dirty="0"/>
              <a:t>sequences in the input sequence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Strucrure</a:t>
            </a:r>
            <a:r>
              <a:rPr lang="en-US" dirty="0" smtClean="0"/>
              <a:t> </a:t>
            </a:r>
            <a:r>
              <a:rPr lang="en-US" dirty="0"/>
              <a:t>solution using </a:t>
            </a:r>
            <a:r>
              <a:rPr lang="en-US" dirty="0" err="1">
                <a:solidFill>
                  <a:srgbClr val="FF0000"/>
                </a:solidFill>
              </a:rPr>
              <a:t>Molrep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Refmac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r>
              <a:rPr lang="en-US" dirty="0"/>
              <a:t>Uses the </a:t>
            </a:r>
            <a:r>
              <a:rPr lang="en-US" dirty="0">
                <a:solidFill>
                  <a:srgbClr val="0000FF"/>
                </a:solidFill>
              </a:rPr>
              <a:t>search in the density</a:t>
            </a:r>
            <a:r>
              <a:rPr lang="en-US" dirty="0"/>
              <a:t> </a:t>
            </a:r>
            <a:r>
              <a:rPr lang="en-US" dirty="0" smtClean="0"/>
              <a:t>for second, third </a:t>
            </a:r>
            <a:r>
              <a:rPr lang="en-US" dirty="0" err="1" smtClean="0"/>
              <a:t>etc</a:t>
            </a:r>
            <a:r>
              <a:rPr lang="en-US" dirty="0" smtClean="0"/>
              <a:t>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1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1291877"/>
            <a:ext cx="8229600" cy="3344505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FF"/>
                </a:solidFill>
              </a:rPr>
              <a:t>Non-redundant chains</a:t>
            </a:r>
            <a:r>
              <a:rPr lang="en-US" dirty="0"/>
              <a:t> from the </a:t>
            </a:r>
            <a:r>
              <a:rPr lang="en-US" dirty="0" smtClean="0"/>
              <a:t>PDB</a:t>
            </a:r>
            <a:endParaRPr lang="en-US" dirty="0"/>
          </a:p>
          <a:p>
            <a:pPr lvl="3"/>
            <a:r>
              <a:rPr lang="en-US" dirty="0"/>
              <a:t>The PDB entries of better resolution are </a:t>
            </a:r>
            <a:r>
              <a:rPr lang="en-US" dirty="0" smtClean="0"/>
              <a:t>preferred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More than 30000 </a:t>
            </a:r>
            <a:r>
              <a:rPr lang="en-US" dirty="0">
                <a:solidFill>
                  <a:srgbClr val="0000FF"/>
                </a:solidFill>
              </a:rPr>
              <a:t>domain</a:t>
            </a:r>
            <a:r>
              <a:rPr lang="en-US" dirty="0"/>
              <a:t> </a:t>
            </a:r>
            <a:r>
              <a:rPr lang="en-US" dirty="0" smtClean="0"/>
              <a:t>definitions</a:t>
            </a:r>
          </a:p>
          <a:p>
            <a:pPr lvl="3"/>
            <a:r>
              <a:rPr lang="en-US" dirty="0" smtClean="0"/>
              <a:t>flexible </a:t>
            </a:r>
            <a:r>
              <a:rPr lang="en-US" dirty="0"/>
              <a:t>parts </a:t>
            </a:r>
            <a:r>
              <a:rPr lang="en-US" dirty="0" smtClean="0"/>
              <a:t>removed</a:t>
            </a:r>
          </a:p>
          <a:p>
            <a:pPr lvl="3"/>
            <a:r>
              <a:rPr lang="en-US" dirty="0" smtClean="0">
                <a:solidFill>
                  <a:srgbClr val="0000FF"/>
                </a:solidFill>
              </a:rPr>
              <a:t>hierarchically</a:t>
            </a:r>
            <a:r>
              <a:rPr lang="en-US" dirty="0" smtClean="0"/>
              <a:t> </a:t>
            </a:r>
            <a:r>
              <a:rPr lang="en-US" dirty="0"/>
              <a:t>organized according to 3D similarity</a:t>
            </a:r>
          </a:p>
          <a:p>
            <a:endParaRPr lang="en-US" dirty="0"/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Multimers</a:t>
            </a:r>
            <a:endParaRPr lang="en-US" dirty="0" smtClean="0">
              <a:solidFill>
                <a:srgbClr val="0000FF"/>
              </a:solidFill>
            </a:endParaRPr>
          </a:p>
          <a:p>
            <a:pPr lvl="3"/>
            <a:r>
              <a:rPr lang="en-US" dirty="0" smtClean="0"/>
              <a:t>generated using </a:t>
            </a:r>
            <a:r>
              <a:rPr lang="en-US" dirty="0" smtClean="0">
                <a:solidFill>
                  <a:srgbClr val="FF0000"/>
                </a:solidFill>
              </a:rPr>
              <a:t>PISA</a:t>
            </a:r>
            <a:r>
              <a:rPr lang="en-US" dirty="0" smtClean="0"/>
              <a:t>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16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preparation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748923"/>
          </a:xfrm>
        </p:spPr>
        <p:txBody>
          <a:bodyPr/>
          <a:lstStyle/>
          <a:p>
            <a:pPr marL="39688" algn="ctr"/>
            <a:r>
              <a:rPr lang="en-US" dirty="0">
                <a:ea typeface="ＭＳ Ｐゴシック" charset="0"/>
                <a:cs typeface="Times New Roman" charset="0"/>
              </a:rPr>
              <a:t>All models are corrected by sequence alignment</a:t>
            </a:r>
          </a:p>
          <a:p>
            <a:pPr marL="39688" algn="ctr"/>
            <a:r>
              <a:rPr lang="en-US" dirty="0">
                <a:ea typeface="ＭＳ Ｐゴシック" charset="0"/>
                <a:cs typeface="Times New Roman" charset="0"/>
              </a:rPr>
              <a:t>and by accessible surface area </a:t>
            </a:r>
          </a:p>
        </p:txBody>
      </p: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892742" y="1906807"/>
            <a:ext cx="7358516" cy="4069472"/>
            <a:chOff x="188913" y="1752600"/>
            <a:chExt cx="8726487" cy="482600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265113" y="5537200"/>
              <a:ext cx="4230687" cy="1041400"/>
              <a:chOff x="0" y="0"/>
              <a:chExt cx="2664" cy="655"/>
            </a:xfrm>
          </p:grpSpPr>
          <p:sp>
            <p:nvSpPr>
              <p:cNvPr id="10" name="Rectangle 4"/>
              <p:cNvSpPr>
                <a:spLocks/>
              </p:cNvSpPr>
              <p:nvPr/>
            </p:nvSpPr>
            <p:spPr bwMode="auto">
              <a:xfrm>
                <a:off x="1416" y="111"/>
                <a:ext cx="124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/>
                <a:r>
                  <a:rPr lang="en-US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Multi-domain model</a:t>
                </a:r>
              </a:p>
            </p:txBody>
          </p:sp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258" cy="655"/>
                <a:chOff x="0" y="0"/>
                <a:chExt cx="1258" cy="655"/>
              </a:xfrm>
            </p:grpSpPr>
            <p:sp>
              <p:nvSpPr>
                <p:cNvPr id="12" name="AutoShape 6"/>
                <p:cNvSpPr>
                  <a:spLocks/>
                </p:cNvSpPr>
                <p:nvPr/>
              </p:nvSpPr>
              <p:spPr bwMode="auto">
                <a:xfrm rot="-1140000">
                  <a:off x="72" y="63"/>
                  <a:ext cx="480" cy="52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326" y="0"/>
                      </a:moveTo>
                      <a:lnTo>
                        <a:pt x="0" y="5751"/>
                      </a:lnTo>
                      <a:lnTo>
                        <a:pt x="0" y="15849"/>
                      </a:lnTo>
                      <a:lnTo>
                        <a:pt x="6326" y="21600"/>
                      </a:lnTo>
                      <a:lnTo>
                        <a:pt x="15274" y="21600"/>
                      </a:lnTo>
                      <a:lnTo>
                        <a:pt x="21600" y="15849"/>
                      </a:lnTo>
                      <a:lnTo>
                        <a:pt x="21600" y="5751"/>
                      </a:lnTo>
                      <a:lnTo>
                        <a:pt x="15274" y="0"/>
                      </a:lnTo>
                      <a:close/>
                      <a:moveTo>
                        <a:pt x="6326" y="0"/>
                      </a:moveTo>
                    </a:path>
                  </a:pathLst>
                </a:custGeom>
                <a:solidFill>
                  <a:srgbClr val="2622B5"/>
                </a:solidFill>
                <a:ln w="12700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3" name="AutoShape 7"/>
                <p:cNvSpPr>
                  <a:spLocks/>
                </p:cNvSpPr>
                <p:nvPr/>
              </p:nvSpPr>
              <p:spPr bwMode="auto">
                <a:xfrm rot="1920000">
                  <a:off x="792" y="159"/>
                  <a:ext cx="384" cy="384"/>
                </a:xfrm>
                <a:prstGeom prst="pentagon">
                  <a:avLst/>
                </a:prstGeom>
                <a:solidFill>
                  <a:srgbClr val="E41208"/>
                </a:solidFill>
                <a:ln w="12700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88913" y="1752600"/>
              <a:ext cx="8388350" cy="1511300"/>
              <a:chOff x="0" y="0"/>
              <a:chExt cx="5284" cy="952"/>
            </a:xfrm>
          </p:grpSpPr>
          <p:sp>
            <p:nvSpPr>
              <p:cNvPr id="15" name="Rectangle 9"/>
              <p:cNvSpPr>
                <a:spLocks/>
              </p:cNvSpPr>
              <p:nvPr/>
            </p:nvSpPr>
            <p:spPr bwMode="auto">
              <a:xfrm>
                <a:off x="2722" y="0"/>
                <a:ext cx="700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ctr"/>
                <a:r>
                  <a:rPr lang="en-US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Chain 1</a:t>
                </a:r>
              </a:p>
            </p:txBody>
          </p:sp>
          <p:sp>
            <p:nvSpPr>
              <p:cNvPr id="16" name="Rectangle 10"/>
              <p:cNvSpPr>
                <a:spLocks/>
              </p:cNvSpPr>
              <p:nvPr/>
            </p:nvSpPr>
            <p:spPr bwMode="auto">
              <a:xfrm>
                <a:off x="3633" y="240"/>
                <a:ext cx="802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ctr"/>
                <a:r>
                  <a:rPr lang="en-US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multimer</a:t>
                </a: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3576" y="528"/>
                <a:ext cx="81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2"/>
              <p:cNvSpPr>
                <a:spLocks/>
              </p:cNvSpPr>
              <p:nvPr/>
            </p:nvSpPr>
            <p:spPr bwMode="auto">
              <a:xfrm>
                <a:off x="4802" y="240"/>
                <a:ext cx="482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 algn="ctr"/>
                <a:r>
                  <a:rPr lang="en-US" sz="3200" b="1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NO</a:t>
                </a:r>
              </a:p>
            </p:txBody>
          </p:sp>
          <p:sp>
            <p:nvSpPr>
              <p:cNvPr id="19" name="AutoShape 13"/>
              <p:cNvSpPr>
                <a:spLocks/>
              </p:cNvSpPr>
              <p:nvPr/>
            </p:nvSpPr>
            <p:spPr bwMode="auto">
              <a:xfrm rot="-1140000">
                <a:off x="72" y="240"/>
                <a:ext cx="480" cy="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6326" y="0"/>
                    </a:moveTo>
                    <a:lnTo>
                      <a:pt x="0" y="5751"/>
                    </a:lnTo>
                    <a:lnTo>
                      <a:pt x="0" y="15849"/>
                    </a:lnTo>
                    <a:lnTo>
                      <a:pt x="6326" y="21600"/>
                    </a:lnTo>
                    <a:lnTo>
                      <a:pt x="15274" y="21600"/>
                    </a:lnTo>
                    <a:lnTo>
                      <a:pt x="21600" y="15849"/>
                    </a:lnTo>
                    <a:lnTo>
                      <a:pt x="21600" y="5751"/>
                    </a:lnTo>
                    <a:lnTo>
                      <a:pt x="15274" y="0"/>
                    </a:lnTo>
                    <a:close/>
                    <a:moveTo>
                      <a:pt x="6326" y="0"/>
                    </a:moveTo>
                  </a:path>
                </a:pathLst>
              </a:custGeom>
              <a:solidFill>
                <a:srgbClr val="2622B5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0" name="Group 14"/>
              <p:cNvGrpSpPr>
                <a:grpSpLocks/>
              </p:cNvGrpSpPr>
              <p:nvPr/>
            </p:nvGrpSpPr>
            <p:grpSpPr bwMode="auto">
              <a:xfrm>
                <a:off x="2179" y="129"/>
                <a:ext cx="1126" cy="823"/>
                <a:chOff x="0" y="0"/>
                <a:chExt cx="1126" cy="822"/>
              </a:xfrm>
            </p:grpSpPr>
            <p:sp>
              <p:nvSpPr>
                <p:cNvPr id="25" name="Oval 15"/>
                <p:cNvSpPr>
                  <a:spLocks/>
                </p:cNvSpPr>
                <p:nvPr/>
              </p:nvSpPr>
              <p:spPr bwMode="auto">
                <a:xfrm rot="-1200000">
                  <a:off x="100" y="61"/>
                  <a:ext cx="480" cy="672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6" name="Oval 16"/>
                <p:cNvSpPr>
                  <a:spLocks/>
                </p:cNvSpPr>
                <p:nvPr/>
              </p:nvSpPr>
              <p:spPr bwMode="auto">
                <a:xfrm rot="1739999">
                  <a:off x="599" y="182"/>
                  <a:ext cx="413" cy="576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7" name="AutoShape 17"/>
                <p:cNvSpPr>
                  <a:spLocks/>
                </p:cNvSpPr>
                <p:nvPr/>
              </p:nvSpPr>
              <p:spPr bwMode="auto">
                <a:xfrm rot="-1140000">
                  <a:off x="101" y="158"/>
                  <a:ext cx="480" cy="52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6326" y="0"/>
                      </a:moveTo>
                      <a:lnTo>
                        <a:pt x="0" y="5751"/>
                      </a:lnTo>
                      <a:lnTo>
                        <a:pt x="0" y="15849"/>
                      </a:lnTo>
                      <a:lnTo>
                        <a:pt x="6326" y="21600"/>
                      </a:lnTo>
                      <a:lnTo>
                        <a:pt x="15274" y="21600"/>
                      </a:lnTo>
                      <a:lnTo>
                        <a:pt x="21600" y="15849"/>
                      </a:lnTo>
                      <a:lnTo>
                        <a:pt x="21600" y="5751"/>
                      </a:lnTo>
                      <a:lnTo>
                        <a:pt x="15274" y="0"/>
                      </a:lnTo>
                      <a:close/>
                      <a:moveTo>
                        <a:pt x="6326" y="0"/>
                      </a:moveTo>
                    </a:path>
                  </a:pathLst>
                </a:custGeom>
                <a:solidFill>
                  <a:srgbClr val="2622B5"/>
                </a:solidFill>
                <a:ln w="12700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8" name="AutoShape 18"/>
                <p:cNvSpPr>
                  <a:spLocks/>
                </p:cNvSpPr>
                <p:nvPr/>
              </p:nvSpPr>
              <p:spPr bwMode="auto">
                <a:xfrm rot="1920000">
                  <a:off x="628" y="253"/>
                  <a:ext cx="384" cy="384"/>
                </a:xfrm>
                <a:prstGeom prst="pentagon">
                  <a:avLst/>
                </a:prstGeom>
                <a:solidFill>
                  <a:srgbClr val="2622B5"/>
                </a:solidFill>
                <a:ln w="12700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1" name="AutoShape 19"/>
              <p:cNvSpPr>
                <a:spLocks/>
              </p:cNvSpPr>
              <p:nvPr/>
            </p:nvSpPr>
            <p:spPr bwMode="auto">
              <a:xfrm rot="1920000">
                <a:off x="696" y="335"/>
                <a:ext cx="384" cy="384"/>
              </a:xfrm>
              <a:prstGeom prst="pentagon">
                <a:avLst/>
              </a:prstGeom>
              <a:solidFill>
                <a:srgbClr val="2622B5"/>
              </a:solidFill>
              <a:ln w="12700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1176" y="240"/>
                <a:ext cx="788" cy="289"/>
                <a:chOff x="0" y="0"/>
                <a:chExt cx="787" cy="289"/>
              </a:xfrm>
            </p:grpSpPr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288"/>
                  <a:ext cx="768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Rectangle 22"/>
                <p:cNvSpPr>
                  <a:spLocks/>
                </p:cNvSpPr>
                <p:nvPr/>
              </p:nvSpPr>
              <p:spPr bwMode="auto">
                <a:xfrm>
                  <a:off x="39" y="0"/>
                  <a:ext cx="748" cy="2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algn="ctr"/>
                  <a:r>
                    <a:rPr lang="en-US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domains</a:t>
                  </a:r>
                </a:p>
              </p:txBody>
            </p:sp>
          </p:grpSp>
        </p:grpSp>
        <p:grpSp>
          <p:nvGrpSpPr>
            <p:cNvPr id="29" name="Group 23"/>
            <p:cNvGrpSpPr>
              <a:grpSpLocks/>
            </p:cNvGrpSpPr>
            <p:nvPr/>
          </p:nvGrpSpPr>
          <p:grpSpPr bwMode="auto">
            <a:xfrm>
              <a:off x="228600" y="3200400"/>
              <a:ext cx="8686800" cy="1981200"/>
              <a:chOff x="0" y="0"/>
              <a:chExt cx="5472" cy="1248"/>
            </a:xfrm>
          </p:grpSpPr>
          <p:sp>
            <p:nvSpPr>
              <p:cNvPr id="30" name="Rectangle 24"/>
              <p:cNvSpPr>
                <a:spLocks/>
              </p:cNvSpPr>
              <p:nvPr/>
            </p:nvSpPr>
            <p:spPr bwMode="auto">
              <a:xfrm>
                <a:off x="2736" y="192"/>
                <a:ext cx="720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40639" bIns="0"/>
              <a:lstStyle/>
              <a:p>
                <a:pPr marL="39688" algn="ctr"/>
                <a:r>
                  <a:rPr lang="en-US" dirty="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Chain 2</a:t>
                </a:r>
              </a:p>
            </p:txBody>
          </p:sp>
          <p:grpSp>
            <p:nvGrpSpPr>
              <p:cNvPr id="31" name="Group 25"/>
              <p:cNvGrpSpPr>
                <a:grpSpLocks/>
              </p:cNvGrpSpPr>
              <p:nvPr/>
            </p:nvGrpSpPr>
            <p:grpSpPr bwMode="auto">
              <a:xfrm>
                <a:off x="0" y="0"/>
                <a:ext cx="5472" cy="1248"/>
                <a:chOff x="0" y="0"/>
                <a:chExt cx="5472" cy="1248"/>
              </a:xfrm>
            </p:grpSpPr>
            <p:sp>
              <p:nvSpPr>
                <p:cNvPr id="32" name="Line 26"/>
                <p:cNvSpPr>
                  <a:spLocks noChangeShapeType="1"/>
                </p:cNvSpPr>
                <p:nvPr/>
              </p:nvSpPr>
              <p:spPr bwMode="auto">
                <a:xfrm>
                  <a:off x="3648" y="672"/>
                  <a:ext cx="81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" name="Group 2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2" cy="1248"/>
                  <a:chOff x="0" y="0"/>
                  <a:chExt cx="5472" cy="1248"/>
                </a:xfrm>
              </p:grpSpPr>
              <p:grpSp>
                <p:nvGrpSpPr>
                  <p:cNvPr id="3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560" y="0"/>
                    <a:ext cx="912" cy="1248"/>
                    <a:chOff x="0" y="0"/>
                    <a:chExt cx="912" cy="1248"/>
                  </a:xfrm>
                </p:grpSpPr>
                <p:sp>
                  <p:nvSpPr>
                    <p:cNvPr id="47" name="Oval 2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80" cy="672"/>
                    </a:xfrm>
                    <a:prstGeom prst="ellipse">
                      <a:avLst/>
                    </a:prstGeom>
                    <a:solidFill>
                      <a:srgbClr val="4AFF86"/>
                    </a:solidFill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432" y="96"/>
                      <a:ext cx="336" cy="576"/>
                    </a:xfrm>
                    <a:prstGeom prst="ellipse">
                      <a:avLst/>
                    </a:prstGeom>
                    <a:solidFill>
                      <a:srgbClr val="4AFF86"/>
                    </a:solidFill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Oval 31"/>
                    <p:cNvSpPr>
                      <a:spLocks/>
                    </p:cNvSpPr>
                    <p:nvPr/>
                  </p:nvSpPr>
                  <p:spPr bwMode="auto">
                    <a:xfrm>
                      <a:off x="96" y="576"/>
                      <a:ext cx="384" cy="576"/>
                    </a:xfrm>
                    <a:prstGeom prst="ellipse">
                      <a:avLst/>
                    </a:prstGeom>
                    <a:solidFill>
                      <a:srgbClr val="4AFF86"/>
                    </a:solidFill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Oval 32"/>
                    <p:cNvSpPr>
                      <a:spLocks/>
                    </p:cNvSpPr>
                    <p:nvPr/>
                  </p:nvSpPr>
                  <p:spPr bwMode="auto">
                    <a:xfrm>
                      <a:off x="432" y="576"/>
                      <a:ext cx="480" cy="672"/>
                    </a:xfrm>
                    <a:prstGeom prst="ellipse">
                      <a:avLst/>
                    </a:prstGeom>
                    <a:solidFill>
                      <a:srgbClr val="4AFF86"/>
                    </a:solidFill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" name="Rectangle 33"/>
                  <p:cNvSpPr>
                    <a:spLocks/>
                  </p:cNvSpPr>
                  <p:nvPr/>
                </p:nvSpPr>
                <p:spPr bwMode="auto">
                  <a:xfrm>
                    <a:off x="3609" y="384"/>
                    <a:ext cx="801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0" tIns="0" rIns="40639" bIns="0">
                    <a:spAutoFit/>
                  </a:bodyPr>
                  <a:lstStyle/>
                  <a:p>
                    <a:pPr marL="39688" algn="ctr"/>
                    <a:r>
                      <a:rPr lang="en-US">
                        <a:solidFill>
                          <a:schemeClr val="tx1"/>
                        </a:solidFill>
                        <a:ea typeface="ＭＳ Ｐゴシック" charset="0"/>
                        <a:cs typeface="Times New Roman" charset="0"/>
                      </a:rPr>
                      <a:t>multimer</a:t>
                    </a:r>
                  </a:p>
                </p:txBody>
              </p:sp>
              <p:grpSp>
                <p:nvGrpSpPr>
                  <p:cNvPr id="3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352" y="384"/>
                    <a:ext cx="825" cy="672"/>
                    <a:chOff x="0" y="0"/>
                    <a:chExt cx="825" cy="672"/>
                  </a:xfrm>
                </p:grpSpPr>
                <p:sp>
                  <p:nvSpPr>
                    <p:cNvPr id="43" name="Oval 35"/>
                    <p:cNvSpPr>
                      <a:spLocks/>
                    </p:cNvSpPr>
                    <p:nvPr/>
                  </p:nvSpPr>
                  <p:spPr bwMode="auto">
                    <a:xfrm>
                      <a:off x="432" y="144"/>
                      <a:ext cx="384" cy="528"/>
                    </a:xfrm>
                    <a:prstGeom prst="ellipse">
                      <a:avLst/>
                    </a:prstGeom>
                    <a:solidFill>
                      <a:srgbClr val="4AFF86"/>
                    </a:solidFill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Oval 3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80" cy="672"/>
                    </a:xfrm>
                    <a:prstGeom prst="ellipse">
                      <a:avLst/>
                    </a:prstGeom>
                    <a:solidFill>
                      <a:srgbClr val="4AFF86"/>
                    </a:solidFill>
                    <a:ln w="127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AutoShape 37"/>
                    <p:cNvSpPr>
                      <a:spLocks/>
                    </p:cNvSpPr>
                    <p:nvPr/>
                  </p:nvSpPr>
                  <p:spPr bwMode="auto">
                    <a:xfrm>
                      <a:off x="0" y="96"/>
                      <a:ext cx="480" cy="528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6326" y="0"/>
                          </a:moveTo>
                          <a:lnTo>
                            <a:pt x="0" y="5751"/>
                          </a:lnTo>
                          <a:lnTo>
                            <a:pt x="0" y="15849"/>
                          </a:lnTo>
                          <a:lnTo>
                            <a:pt x="6326" y="21600"/>
                          </a:lnTo>
                          <a:lnTo>
                            <a:pt x="15274" y="21600"/>
                          </a:lnTo>
                          <a:lnTo>
                            <a:pt x="21600" y="15849"/>
                          </a:lnTo>
                          <a:lnTo>
                            <a:pt x="21600" y="5751"/>
                          </a:lnTo>
                          <a:lnTo>
                            <a:pt x="15274" y="0"/>
                          </a:lnTo>
                          <a:close/>
                          <a:moveTo>
                            <a:pt x="6326" y="0"/>
                          </a:moveTo>
                        </a:path>
                      </a:pathLst>
                    </a:custGeom>
                    <a:solidFill>
                      <a:srgbClr val="0AAA22"/>
                    </a:solidFill>
                    <a:ln w="12700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AutoShape 38"/>
                    <p:cNvSpPr>
                      <a:spLocks/>
                    </p:cNvSpPr>
                    <p:nvPr/>
                  </p:nvSpPr>
                  <p:spPr bwMode="auto">
                    <a:xfrm>
                      <a:off x="431" y="192"/>
                      <a:ext cx="384" cy="383"/>
                    </a:xfrm>
                    <a:prstGeom prst="pentagon">
                      <a:avLst/>
                    </a:prstGeom>
                    <a:solidFill>
                      <a:srgbClr val="0AAA22"/>
                    </a:solidFill>
                    <a:ln w="12700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0" y="432"/>
                    <a:ext cx="1065" cy="528"/>
                    <a:chOff x="0" y="0"/>
                    <a:chExt cx="1065" cy="528"/>
                  </a:xfrm>
                </p:grpSpPr>
                <p:sp>
                  <p:nvSpPr>
                    <p:cNvPr id="41" name="AutoShape 4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480" cy="528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1600">
                          <a:moveTo>
                            <a:pt x="6326" y="0"/>
                          </a:moveTo>
                          <a:lnTo>
                            <a:pt x="0" y="5751"/>
                          </a:lnTo>
                          <a:lnTo>
                            <a:pt x="0" y="15849"/>
                          </a:lnTo>
                          <a:lnTo>
                            <a:pt x="6326" y="21600"/>
                          </a:lnTo>
                          <a:lnTo>
                            <a:pt x="15274" y="21600"/>
                          </a:lnTo>
                          <a:lnTo>
                            <a:pt x="21600" y="15849"/>
                          </a:lnTo>
                          <a:lnTo>
                            <a:pt x="21600" y="5751"/>
                          </a:lnTo>
                          <a:lnTo>
                            <a:pt x="15274" y="0"/>
                          </a:lnTo>
                          <a:close/>
                          <a:moveTo>
                            <a:pt x="6326" y="0"/>
                          </a:moveTo>
                        </a:path>
                      </a:pathLst>
                    </a:custGeom>
                    <a:solidFill>
                      <a:srgbClr val="0AAA22"/>
                    </a:solidFill>
                    <a:ln w="12700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" name="AutoShape 41"/>
                    <p:cNvSpPr>
                      <a:spLocks/>
                    </p:cNvSpPr>
                    <p:nvPr/>
                  </p:nvSpPr>
                  <p:spPr bwMode="auto">
                    <a:xfrm>
                      <a:off x="671" y="48"/>
                      <a:ext cx="384" cy="383"/>
                    </a:xfrm>
                    <a:prstGeom prst="pentagon">
                      <a:avLst/>
                    </a:prstGeom>
                    <a:solidFill>
                      <a:srgbClr val="0AAA22"/>
                    </a:solidFill>
                    <a:ln w="12700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1200" y="432"/>
                    <a:ext cx="787" cy="289"/>
                    <a:chOff x="0" y="0"/>
                    <a:chExt cx="787" cy="289"/>
                  </a:xfrm>
                </p:grpSpPr>
                <p:sp>
                  <p:nvSpPr>
                    <p:cNvPr id="39" name="Line 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0" y="288"/>
                      <a:ext cx="768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Rectangle 44"/>
                    <p:cNvSpPr>
                      <a:spLocks/>
                    </p:cNvSpPr>
                    <p:nvPr/>
                  </p:nvSpPr>
                  <p:spPr bwMode="auto">
                    <a:xfrm>
                      <a:off x="39" y="0"/>
                      <a:ext cx="748" cy="27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0" tIns="0" rIns="40639" bIns="0">
                      <a:spAutoFit/>
                    </a:bodyPr>
                    <a:lstStyle/>
                    <a:p>
                      <a:pPr marL="39688" algn="ctr"/>
                      <a:r>
                        <a:rPr lang="en-US">
                          <a:solidFill>
                            <a:schemeClr val="tx1"/>
                          </a:solidFill>
                          <a:ea typeface="ＭＳ Ｐゴシック" charset="0"/>
                          <a:cs typeface="Times New Roman" charset="0"/>
                        </a:rPr>
                        <a:t>domains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99533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Ensemble models from Balbes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38</a:t>
            </a:fld>
            <a:endParaRPr lang="en-US"/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16"/>
          </p:nvPr>
        </p:nvSpPr>
        <p:spPr>
          <a:xfrm>
            <a:off x="5807364" y="986163"/>
            <a:ext cx="2879436" cy="400110"/>
          </a:xfrm>
        </p:spPr>
        <p:txBody>
          <a:bodyPr/>
          <a:lstStyle/>
          <a:p>
            <a:r>
              <a:rPr lang="en-US"/>
              <a:t>Example:</a:t>
            </a:r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17"/>
          </p:nvPr>
        </p:nvSpPr>
        <p:spPr>
          <a:xfrm>
            <a:off x="457199" y="986163"/>
            <a:ext cx="5246255" cy="2477601"/>
          </a:xfrm>
        </p:spPr>
        <p:txBody>
          <a:bodyPr/>
          <a:lstStyle/>
          <a:p>
            <a:r>
              <a:rPr lang="en-US"/>
              <a:t>Homologues from the Balbes database: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Ensemble search models: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71341" y="1689685"/>
            <a:ext cx="4189350" cy="560459"/>
            <a:chOff x="3741212" y="1963594"/>
            <a:chExt cx="4750419" cy="656900"/>
          </a:xfrm>
        </p:grpSpPr>
        <p:grpSp>
          <p:nvGrpSpPr>
            <p:cNvPr id="91" name="Group 90"/>
            <p:cNvGrpSpPr/>
            <p:nvPr/>
          </p:nvGrpSpPr>
          <p:grpSpPr>
            <a:xfrm>
              <a:off x="3741212" y="2103045"/>
              <a:ext cx="1255154" cy="377998"/>
              <a:chOff x="3530548" y="3034699"/>
              <a:chExt cx="1255154" cy="377998"/>
            </a:xfrm>
          </p:grpSpPr>
          <p:sp>
            <p:nvSpPr>
              <p:cNvPr id="67" name="Oval 66"/>
              <p:cNvSpPr/>
              <p:nvPr/>
            </p:nvSpPr>
            <p:spPr>
              <a:xfrm rot="300132">
                <a:off x="4149685" y="3034699"/>
                <a:ext cx="636017" cy="36576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Moon 67"/>
              <p:cNvSpPr/>
              <p:nvPr/>
            </p:nvSpPr>
            <p:spPr>
              <a:xfrm rot="3043871">
                <a:off x="3653994" y="2946367"/>
                <a:ext cx="342884" cy="589776"/>
              </a:xfrm>
              <a:prstGeom prst="moon">
                <a:avLst>
                  <a:gd name="adj" fmla="val 77999"/>
                </a:avLst>
              </a:prstGeom>
              <a:solidFill>
                <a:srgbClr val="FF66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5492412" y="1963594"/>
              <a:ext cx="732894" cy="656900"/>
              <a:chOff x="6458010" y="2158184"/>
              <a:chExt cx="732894" cy="656900"/>
            </a:xfrm>
          </p:grpSpPr>
          <p:sp>
            <p:nvSpPr>
              <p:cNvPr id="77" name="Oval 76"/>
              <p:cNvSpPr/>
              <p:nvPr/>
            </p:nvSpPr>
            <p:spPr>
              <a:xfrm rot="3427895">
                <a:off x="6690015" y="2293313"/>
                <a:ext cx="636017" cy="365760"/>
              </a:xfrm>
              <a:prstGeom prst="ellipse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Moon 77"/>
              <p:cNvSpPr/>
              <p:nvPr/>
            </p:nvSpPr>
            <p:spPr>
              <a:xfrm>
                <a:off x="6458010" y="2225308"/>
                <a:ext cx="342884" cy="589776"/>
              </a:xfrm>
              <a:prstGeom prst="moon">
                <a:avLst>
                  <a:gd name="adj" fmla="val 77999"/>
                </a:avLst>
              </a:prstGeom>
              <a:solidFill>
                <a:srgbClr val="3366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Oval 85"/>
            <p:cNvSpPr/>
            <p:nvPr/>
          </p:nvSpPr>
          <p:spPr>
            <a:xfrm>
              <a:off x="7855614" y="2109164"/>
              <a:ext cx="636017" cy="36576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Moon 89"/>
            <p:cNvSpPr/>
            <p:nvPr/>
          </p:nvSpPr>
          <p:spPr>
            <a:xfrm rot="5400000">
              <a:off x="6844799" y="1997156"/>
              <a:ext cx="342884" cy="589776"/>
            </a:xfrm>
            <a:prstGeom prst="moon">
              <a:avLst>
                <a:gd name="adj" fmla="val 77999"/>
              </a:avLst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17581" y="3809849"/>
            <a:ext cx="4317975" cy="1812773"/>
            <a:chOff x="390586" y="2482141"/>
            <a:chExt cx="4317975" cy="1812773"/>
          </a:xfrm>
        </p:grpSpPr>
        <p:grpSp>
          <p:nvGrpSpPr>
            <p:cNvPr id="115" name="Group 114"/>
            <p:cNvGrpSpPr/>
            <p:nvPr/>
          </p:nvGrpSpPr>
          <p:grpSpPr>
            <a:xfrm>
              <a:off x="390586" y="2482141"/>
              <a:ext cx="4296870" cy="1812773"/>
              <a:chOff x="390585" y="4102978"/>
              <a:chExt cx="4477979" cy="1952738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675098" y="4971017"/>
                <a:ext cx="2066057" cy="448208"/>
                <a:chOff x="3989821" y="3973341"/>
                <a:chExt cx="2248007" cy="487680"/>
              </a:xfrm>
            </p:grpSpPr>
            <p:grpSp>
              <p:nvGrpSpPr>
                <p:cNvPr id="45" name="Group 44"/>
                <p:cNvGrpSpPr>
                  <a:grpSpLocks noChangeAspect="1"/>
                </p:cNvGrpSpPr>
                <p:nvPr/>
              </p:nvGrpSpPr>
              <p:grpSpPr>
                <a:xfrm>
                  <a:off x="3989821" y="3973341"/>
                  <a:ext cx="757937" cy="487680"/>
                  <a:chOff x="1694837" y="4665118"/>
                  <a:chExt cx="1894843" cy="1219200"/>
                </a:xfrm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1694837" y="4665118"/>
                    <a:ext cx="1590043" cy="914400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1847237" y="4817518"/>
                    <a:ext cx="1590043" cy="914400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1999637" y="4969918"/>
                    <a:ext cx="1590043" cy="914400"/>
                  </a:xfrm>
                  <a:prstGeom prst="ellipse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" name="Group 45"/>
                <p:cNvGrpSpPr>
                  <a:grpSpLocks noChangeAspect="1"/>
                </p:cNvGrpSpPr>
                <p:nvPr/>
              </p:nvGrpSpPr>
              <p:grpSpPr>
                <a:xfrm>
                  <a:off x="5479891" y="3973341"/>
                  <a:ext cx="757937" cy="487680"/>
                  <a:chOff x="4182509" y="4602725"/>
                  <a:chExt cx="1894843" cy="1219200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4182509" y="4602725"/>
                    <a:ext cx="1590043" cy="914400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4334909" y="4755125"/>
                    <a:ext cx="1590043" cy="914400"/>
                  </a:xfrm>
                  <a:prstGeom prst="ellipse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4487309" y="4907525"/>
                    <a:ext cx="1590043" cy="914400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3" name="Group 102"/>
              <p:cNvGrpSpPr/>
              <p:nvPr/>
            </p:nvGrpSpPr>
            <p:grpSpPr>
              <a:xfrm>
                <a:off x="696347" y="5628533"/>
                <a:ext cx="2023558" cy="427183"/>
                <a:chOff x="4012941" y="4664496"/>
                <a:chExt cx="2201766" cy="464804"/>
              </a:xfrm>
            </p:grpSpPr>
            <p:grpSp>
              <p:nvGrpSpPr>
                <p:cNvPr id="61" name="Group 60"/>
                <p:cNvGrpSpPr>
                  <a:grpSpLocks noChangeAspect="1"/>
                </p:cNvGrpSpPr>
                <p:nvPr/>
              </p:nvGrpSpPr>
              <p:grpSpPr>
                <a:xfrm>
                  <a:off x="4012941" y="4664496"/>
                  <a:ext cx="711696" cy="464804"/>
                  <a:chOff x="303335" y="1205211"/>
                  <a:chExt cx="1779241" cy="1162011"/>
                </a:xfrm>
              </p:grpSpPr>
              <p:sp>
                <p:nvSpPr>
                  <p:cNvPr id="50" name="Moon 49"/>
                  <p:cNvSpPr/>
                  <p:nvPr/>
                </p:nvSpPr>
                <p:spPr>
                  <a:xfrm rot="5400000">
                    <a:off x="611950" y="896596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1" name="Moon 50"/>
                  <p:cNvSpPr/>
                  <p:nvPr/>
                </p:nvSpPr>
                <p:spPr>
                  <a:xfrm rot="5400000">
                    <a:off x="764350" y="1048996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3366F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2" name="Moon 51"/>
                  <p:cNvSpPr/>
                  <p:nvPr/>
                </p:nvSpPr>
                <p:spPr>
                  <a:xfrm rot="5400000">
                    <a:off x="916750" y="1201396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60" name="Group 59"/>
                <p:cNvGrpSpPr>
                  <a:grpSpLocks noChangeAspect="1"/>
                </p:cNvGrpSpPr>
                <p:nvPr/>
              </p:nvGrpSpPr>
              <p:grpSpPr>
                <a:xfrm>
                  <a:off x="5503011" y="4664496"/>
                  <a:ext cx="711696" cy="464804"/>
                  <a:chOff x="2185782" y="1077591"/>
                  <a:chExt cx="1779241" cy="1162011"/>
                </a:xfrm>
              </p:grpSpPr>
              <p:sp>
                <p:nvSpPr>
                  <p:cNvPr id="54" name="Moon 53"/>
                  <p:cNvSpPr/>
                  <p:nvPr/>
                </p:nvSpPr>
                <p:spPr>
                  <a:xfrm rot="5400000">
                    <a:off x="2494397" y="768976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5" name="Moon 54"/>
                  <p:cNvSpPr/>
                  <p:nvPr/>
                </p:nvSpPr>
                <p:spPr>
                  <a:xfrm rot="5400000">
                    <a:off x="2646797" y="921376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6" name="Moon 55"/>
                  <p:cNvSpPr/>
                  <p:nvPr/>
                </p:nvSpPr>
                <p:spPr>
                  <a:xfrm rot="5400000">
                    <a:off x="2799197" y="1073776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3366F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113" name="Group 112"/>
              <p:cNvGrpSpPr/>
              <p:nvPr/>
            </p:nvGrpSpPr>
            <p:grpSpPr>
              <a:xfrm>
                <a:off x="390585" y="4102978"/>
                <a:ext cx="4477979" cy="705796"/>
                <a:chOff x="390585" y="4102978"/>
                <a:chExt cx="4477979" cy="705796"/>
              </a:xfrm>
            </p:grpSpPr>
            <p:grpSp>
              <p:nvGrpSpPr>
                <p:cNvPr id="49" name="Group 48"/>
                <p:cNvGrpSpPr>
                  <a:grpSpLocks noChangeAspect="1"/>
                </p:cNvGrpSpPr>
                <p:nvPr/>
              </p:nvGrpSpPr>
              <p:grpSpPr>
                <a:xfrm>
                  <a:off x="390585" y="4226148"/>
                  <a:ext cx="1265616" cy="459455"/>
                  <a:chOff x="4356258" y="1500287"/>
                  <a:chExt cx="3442686" cy="124979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356258" y="1500287"/>
                    <a:ext cx="3137886" cy="944996"/>
                    <a:chOff x="4376259" y="1780308"/>
                    <a:chExt cx="3137886" cy="944996"/>
                  </a:xfrm>
                </p:grpSpPr>
                <p:sp>
                  <p:nvSpPr>
                    <p:cNvPr id="22" name="Oval 21"/>
                    <p:cNvSpPr/>
                    <p:nvPr/>
                  </p:nvSpPr>
                  <p:spPr>
                    <a:xfrm rot="300132">
                      <a:off x="5924102" y="1780308"/>
                      <a:ext cx="1590043" cy="91440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3" name="Moon 22"/>
                    <p:cNvSpPr/>
                    <p:nvPr/>
                  </p:nvSpPr>
                  <p:spPr>
                    <a:xfrm rot="3043871">
                      <a:off x="4684874" y="1559478"/>
                      <a:ext cx="857211" cy="1474441"/>
                    </a:xfrm>
                    <a:prstGeom prst="moon">
                      <a:avLst>
                        <a:gd name="adj" fmla="val 77999"/>
                      </a:avLst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4508658" y="1652687"/>
                    <a:ext cx="3137886" cy="944996"/>
                    <a:chOff x="4376259" y="1780308"/>
                    <a:chExt cx="3137886" cy="944996"/>
                  </a:xfrm>
                  <a:solidFill>
                    <a:srgbClr val="3366FF"/>
                  </a:solidFill>
                </p:grpSpPr>
                <p:sp>
                  <p:nvSpPr>
                    <p:cNvPr id="30" name="Oval 29"/>
                    <p:cNvSpPr/>
                    <p:nvPr/>
                  </p:nvSpPr>
                  <p:spPr>
                    <a:xfrm rot="300132">
                      <a:off x="5924102" y="1780308"/>
                      <a:ext cx="1590043" cy="9144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1" name="Moon 30"/>
                    <p:cNvSpPr/>
                    <p:nvPr/>
                  </p:nvSpPr>
                  <p:spPr>
                    <a:xfrm rot="3043871">
                      <a:off x="4684874" y="1559478"/>
                      <a:ext cx="857211" cy="1474441"/>
                    </a:xfrm>
                    <a:prstGeom prst="moon">
                      <a:avLst>
                        <a:gd name="adj" fmla="val 77999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>
                    <a:off x="4661058" y="1805087"/>
                    <a:ext cx="3137886" cy="944996"/>
                    <a:chOff x="4376259" y="1780308"/>
                    <a:chExt cx="3137886" cy="944996"/>
                  </a:xfrm>
                  <a:solidFill>
                    <a:srgbClr val="FF6600"/>
                  </a:solidFill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 rot="300132">
                      <a:off x="5924102" y="1780308"/>
                      <a:ext cx="1590043" cy="9144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34" name="Moon 33"/>
                    <p:cNvSpPr/>
                    <p:nvPr/>
                  </p:nvSpPr>
                  <p:spPr>
                    <a:xfrm rot="3043871">
                      <a:off x="4684874" y="1559478"/>
                      <a:ext cx="857211" cy="1474441"/>
                    </a:xfrm>
                    <a:prstGeom prst="moon">
                      <a:avLst>
                        <a:gd name="adj" fmla="val 77999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" name="Group 47"/>
                <p:cNvGrpSpPr>
                  <a:grpSpLocks noChangeAspect="1"/>
                </p:cNvGrpSpPr>
                <p:nvPr/>
              </p:nvGrpSpPr>
              <p:grpSpPr>
                <a:xfrm>
                  <a:off x="2045483" y="4102978"/>
                  <a:ext cx="694752" cy="705796"/>
                  <a:chOff x="1472437" y="2154749"/>
                  <a:chExt cx="1889841" cy="1919882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1472437" y="2154749"/>
                    <a:ext cx="1832236" cy="1642250"/>
                    <a:chOff x="1760048" y="2162361"/>
                    <a:chExt cx="1832236" cy="1642250"/>
                  </a:xfrm>
                  <a:solidFill>
                    <a:schemeClr val="accent5"/>
                  </a:solidFill>
                </p:grpSpPr>
                <p:sp>
                  <p:nvSpPr>
                    <p:cNvPr id="10" name="Oval 9"/>
                    <p:cNvSpPr/>
                    <p:nvPr/>
                  </p:nvSpPr>
                  <p:spPr>
                    <a:xfrm rot="3427895">
                      <a:off x="2340062" y="2500183"/>
                      <a:ext cx="1590043" cy="914400"/>
                    </a:xfrm>
                    <a:prstGeom prst="ellipse">
                      <a:avLst/>
                    </a:prstGeom>
                    <a:solidFill>
                      <a:srgbClr val="008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Moon 10"/>
                    <p:cNvSpPr/>
                    <p:nvPr/>
                  </p:nvSpPr>
                  <p:spPr>
                    <a:xfrm>
                      <a:off x="1760048" y="2330170"/>
                      <a:ext cx="857211" cy="1474441"/>
                    </a:xfrm>
                    <a:prstGeom prst="moon">
                      <a:avLst>
                        <a:gd name="adj" fmla="val 77999"/>
                      </a:avLst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1484832" y="2287148"/>
                    <a:ext cx="1832236" cy="1642250"/>
                    <a:chOff x="1760048" y="2162361"/>
                    <a:chExt cx="1832236" cy="1642250"/>
                  </a:xfrm>
                  <a:solidFill>
                    <a:srgbClr val="FF6600"/>
                  </a:solidFill>
                </p:grpSpPr>
                <p:sp>
                  <p:nvSpPr>
                    <p:cNvPr id="13" name="Oval 12"/>
                    <p:cNvSpPr/>
                    <p:nvPr/>
                  </p:nvSpPr>
                  <p:spPr>
                    <a:xfrm rot="3427895">
                      <a:off x="2340062" y="2500183"/>
                      <a:ext cx="1590043" cy="9144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4" name="Moon 13"/>
                    <p:cNvSpPr/>
                    <p:nvPr/>
                  </p:nvSpPr>
                  <p:spPr>
                    <a:xfrm>
                      <a:off x="1760048" y="2330170"/>
                      <a:ext cx="857211" cy="1474441"/>
                    </a:xfrm>
                    <a:prstGeom prst="moon">
                      <a:avLst>
                        <a:gd name="adj" fmla="val 77999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530042" y="2432381"/>
                    <a:ext cx="1832236" cy="1642250"/>
                    <a:chOff x="1760048" y="2162361"/>
                    <a:chExt cx="1832236" cy="1642250"/>
                  </a:xfrm>
                  <a:solidFill>
                    <a:srgbClr val="3366FF"/>
                  </a:solidFill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 rot="3427895">
                      <a:off x="2340062" y="2500183"/>
                      <a:ext cx="1590043" cy="9144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Moon 6"/>
                    <p:cNvSpPr/>
                    <p:nvPr/>
                  </p:nvSpPr>
                  <p:spPr>
                    <a:xfrm>
                      <a:off x="1760048" y="2330170"/>
                      <a:ext cx="857211" cy="1474441"/>
                    </a:xfrm>
                    <a:prstGeom prst="moon">
                      <a:avLst>
                        <a:gd name="adj" fmla="val 77999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" name="Group 46"/>
                <p:cNvGrpSpPr>
                  <a:grpSpLocks noChangeAspect="1"/>
                </p:cNvGrpSpPr>
                <p:nvPr/>
              </p:nvGrpSpPr>
              <p:grpSpPr>
                <a:xfrm>
                  <a:off x="4171973" y="4231772"/>
                  <a:ext cx="696591" cy="448208"/>
                  <a:chOff x="6494968" y="3725050"/>
                  <a:chExt cx="1894843" cy="1219200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6494968" y="3725050"/>
                    <a:ext cx="1590043" cy="914400"/>
                  </a:xfrm>
                  <a:prstGeom prst="ellipse">
                    <a:avLst/>
                  </a:prstGeom>
                  <a:solidFill>
                    <a:srgbClr val="3366F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6647368" y="3877450"/>
                    <a:ext cx="1590043" cy="914400"/>
                  </a:xfrm>
                  <a:prstGeom prst="ellipse">
                    <a:avLst/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6799768" y="4029850"/>
                    <a:ext cx="1590043" cy="914400"/>
                  </a:xfrm>
                  <a:prstGeom prst="ellipse">
                    <a:avLst/>
                  </a:prstGeom>
                  <a:solidFill>
                    <a:srgbClr val="0080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" name="Group 61"/>
                <p:cNvGrpSpPr>
                  <a:grpSpLocks noChangeAspect="1"/>
                </p:cNvGrpSpPr>
                <p:nvPr/>
              </p:nvGrpSpPr>
              <p:grpSpPr>
                <a:xfrm>
                  <a:off x="3129518" y="4242284"/>
                  <a:ext cx="654092" cy="427183"/>
                  <a:chOff x="130004" y="3450153"/>
                  <a:chExt cx="1779241" cy="1162011"/>
                </a:xfrm>
              </p:grpSpPr>
              <p:sp>
                <p:nvSpPr>
                  <p:cNvPr id="57" name="Moon 56"/>
                  <p:cNvSpPr/>
                  <p:nvPr/>
                </p:nvSpPr>
                <p:spPr>
                  <a:xfrm rot="5400000">
                    <a:off x="438619" y="3141538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3366F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8" name="Moon 57"/>
                  <p:cNvSpPr/>
                  <p:nvPr/>
                </p:nvSpPr>
                <p:spPr>
                  <a:xfrm rot="5400000">
                    <a:off x="591019" y="3293938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FF660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59" name="Moon 58"/>
                  <p:cNvSpPr/>
                  <p:nvPr/>
                </p:nvSpPr>
                <p:spPr>
                  <a:xfrm rot="5400000">
                    <a:off x="743419" y="3446338"/>
                    <a:ext cx="857211" cy="1474441"/>
                  </a:xfrm>
                  <a:prstGeom prst="moon">
                    <a:avLst>
                      <a:gd name="adj" fmla="val 77999"/>
                    </a:avLst>
                  </a:pr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17" name="TextBox 116"/>
            <p:cNvSpPr txBox="1"/>
            <p:nvPr/>
          </p:nvSpPr>
          <p:spPr>
            <a:xfrm>
              <a:off x="2988982" y="3278909"/>
              <a:ext cx="17195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/>
                <a:t>Reference chain</a:t>
              </a:r>
            </a:p>
            <a:p>
              <a:pPr algn="ctr"/>
              <a:r>
                <a:rPr lang="en-US" i="1"/>
                <a:t>on the top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541818" y="1318492"/>
            <a:ext cx="3313871" cy="4971445"/>
            <a:chOff x="5541818" y="1076047"/>
            <a:chExt cx="3313871" cy="4971445"/>
          </a:xfrm>
        </p:grpSpPr>
        <p:pic>
          <p:nvPicPr>
            <p:cNvPr id="104" name="Picture 103" descr="Figure4w_tri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1818" y="1671943"/>
              <a:ext cx="3310275" cy="4375549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7136110" y="1076047"/>
              <a:ext cx="17195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/>
                <a:t>Reference chain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5400000">
              <a:off x="7637463" y="1563687"/>
              <a:ext cx="2762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Ensemble models from Balbes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39</a:t>
            </a:fld>
            <a:endParaRPr lang="en-US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16"/>
          </p:nvPr>
        </p:nvSpPr>
        <p:spPr>
          <a:xfrm>
            <a:off x="457200" y="792949"/>
            <a:ext cx="8229600" cy="5555367"/>
          </a:xfrm>
        </p:spPr>
        <p:txBody>
          <a:bodyPr/>
          <a:lstStyle/>
          <a:p>
            <a:pPr lvl="1"/>
            <a:r>
              <a:rPr lang="en-US"/>
              <a:t>If ensemble model is possible, it is generated</a:t>
            </a:r>
          </a:p>
          <a:p>
            <a:pPr lvl="1"/>
            <a:r>
              <a:rPr lang="en-US"/>
              <a:t>Reference chain:	occupancy = 1</a:t>
            </a:r>
          </a:p>
          <a:p>
            <a:pPr lvl="1"/>
            <a:r>
              <a:rPr lang="en-US"/>
              <a:t>Other chains:		occupancy &lt; 1</a:t>
            </a:r>
          </a:p>
          <a:p>
            <a:pPr lvl="4"/>
            <a:r>
              <a:rPr lang="en-US"/>
              <a:t>depends on the similarity of this chain with the reference chain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Reference chain is corrected according to the target sequence</a:t>
            </a:r>
          </a:p>
          <a:p>
            <a:pPr lvl="1"/>
            <a:r>
              <a:rPr lang="en-US"/>
              <a:t>Reference chain is passed to refinement</a:t>
            </a:r>
          </a:p>
          <a:p>
            <a:pPr lvl="4"/>
            <a:r>
              <a:rPr lang="en-US"/>
              <a:t>and the one from the best solution to output</a:t>
            </a:r>
          </a:p>
          <a:p>
            <a:endParaRPr lang="en-US"/>
          </a:p>
          <a:p>
            <a:r>
              <a:rPr lang="en-US"/>
              <a:t>Firstly, try Balbes. If it fails, take generated models and try manual MR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385" y="2576288"/>
            <a:ext cx="808145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3366FF"/>
                </a:solidFill>
                <a:latin typeface="Consolas"/>
                <a:cs typeface="Consolas"/>
              </a:rPr>
              <a:t>MODEL        1     </a:t>
            </a:r>
            <a:r>
              <a:rPr lang="en-US" sz="1600">
                <a:latin typeface="Consolas"/>
                <a:cs typeface="Consolas"/>
              </a:rPr>
              <a:t>1.000  2b1qA</a:t>
            </a:r>
          </a:p>
          <a:p>
            <a:r>
              <a:rPr lang="en-US" sz="1600">
                <a:latin typeface="Consolas"/>
                <a:cs typeface="Consolas"/>
              </a:rPr>
              <a:t>ATOM      1  N   MET A   1      54.911  30.868  97.738  </a:t>
            </a:r>
            <a:r>
              <a:rPr lang="en-US" sz="1600">
                <a:solidFill>
                  <a:srgbClr val="3366FF"/>
                </a:solidFill>
                <a:latin typeface="Consolas"/>
                <a:cs typeface="Consolas"/>
              </a:rPr>
              <a:t>1.00</a:t>
            </a:r>
            <a:r>
              <a:rPr lang="en-US" sz="1600">
                <a:latin typeface="Consolas"/>
                <a:cs typeface="Consolas"/>
              </a:rPr>
              <a:t> 28.22 ...  </a:t>
            </a:r>
          </a:p>
          <a:p>
            <a:r>
              <a:rPr lang="en-US" sz="1600">
                <a:latin typeface="Consolas"/>
                <a:cs typeface="Consolas"/>
              </a:rPr>
              <a:t>...</a:t>
            </a:r>
          </a:p>
          <a:p>
            <a:r>
              <a:rPr lang="en-US" sz="1600">
                <a:solidFill>
                  <a:srgbClr val="3366FF"/>
                </a:solidFill>
                <a:latin typeface="Consolas"/>
                <a:cs typeface="Consolas"/>
              </a:rPr>
              <a:t>MODEL        8     </a:t>
            </a:r>
            <a:r>
              <a:rPr lang="en-US" sz="1600">
                <a:latin typeface="Consolas"/>
                <a:cs typeface="Consolas"/>
              </a:rPr>
              <a:t>0.000  2b1qA</a:t>
            </a:r>
          </a:p>
          <a:p>
            <a:r>
              <a:rPr lang="en-US" sz="1600">
                <a:latin typeface="Consolas"/>
                <a:cs typeface="Consolas"/>
              </a:rPr>
              <a:t>ATOM      1  N   TYR A   2      62.248  23.657 102.889  </a:t>
            </a:r>
            <a:r>
              <a:rPr lang="en-US" sz="1600">
                <a:solidFill>
                  <a:srgbClr val="3366FF"/>
                </a:solidFill>
                <a:latin typeface="Consolas"/>
                <a:cs typeface="Consolas"/>
              </a:rPr>
              <a:t>0.49</a:t>
            </a:r>
            <a:r>
              <a:rPr lang="en-US" sz="1600">
                <a:latin typeface="Consolas"/>
                <a:cs typeface="Consolas"/>
              </a:rPr>
              <a:t> 60.31 ...</a:t>
            </a:r>
          </a:p>
          <a:p>
            <a:r>
              <a:rPr lang="en-US" sz="1600">
                <a:latin typeface="Consolas"/>
                <a:cs typeface="Consolas"/>
              </a:rPr>
              <a:t>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32363"/>
          </a:xfrm>
        </p:spPr>
        <p:txBody>
          <a:bodyPr/>
          <a:lstStyle/>
          <a:p>
            <a:r>
              <a:rPr lang="en-US" dirty="0" err="1" smtClean="0"/>
              <a:t>Molrep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886" y="3205843"/>
            <a:ext cx="6400800" cy="802784"/>
          </a:xfrm>
        </p:spPr>
        <p:txBody>
          <a:bodyPr/>
          <a:lstStyle/>
          <a:p>
            <a:r>
              <a:rPr lang="en-US" dirty="0" smtClean="0"/>
              <a:t>Alexey </a:t>
            </a:r>
            <a:r>
              <a:rPr lang="en-US" dirty="0" err="1" smtClean="0"/>
              <a:t>Vagin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i="1" dirty="0" smtClean="0"/>
              <a:t>YSBL University of York</a:t>
            </a:r>
          </a:p>
        </p:txBody>
      </p:sp>
    </p:spTree>
    <p:extLst>
      <p:ext uri="{BB962C8B-B14F-4D97-AF65-F5344CB8AC3E}">
        <p14:creationId xmlns:p14="http://schemas.microsoft.com/office/powerpoint/2010/main" val="112034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Ensemble models from Balbes</a:t>
            </a:r>
          </a:p>
        </p:txBody>
      </p:sp>
      <p:pic>
        <p:nvPicPr>
          <p:cNvPr id="7" name="Picture 6" descr="ens-1.tiff"/>
          <p:cNvPicPr>
            <a:picLocks noChangeAspect="1"/>
          </p:cNvPicPr>
          <p:nvPr/>
        </p:nvPicPr>
        <p:blipFill>
          <a:blip r:embed="rId2"/>
          <a:srcRect t="11510" b="21375"/>
          <a:stretch>
            <a:fillRect/>
          </a:stretch>
        </p:blipFill>
        <p:spPr>
          <a:xfrm>
            <a:off x="128554" y="836549"/>
            <a:ext cx="5403850" cy="3379780"/>
          </a:xfrm>
          <a:prstGeom prst="rect">
            <a:avLst/>
          </a:prstGeom>
        </p:spPr>
      </p:pic>
      <p:pic>
        <p:nvPicPr>
          <p:cNvPr id="11" name="Picture 10" descr="ens-2.tiff"/>
          <p:cNvPicPr>
            <a:picLocks noChangeAspect="1"/>
          </p:cNvPicPr>
          <p:nvPr/>
        </p:nvPicPr>
        <p:blipFill>
          <a:blip r:embed="rId3"/>
          <a:srcRect t="36173" b="37817"/>
          <a:stretch>
            <a:fillRect/>
          </a:stretch>
        </p:blipFill>
        <p:spPr>
          <a:xfrm>
            <a:off x="128554" y="4917627"/>
            <a:ext cx="5403850" cy="13098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360398" y="840960"/>
            <a:ext cx="2641600" cy="3232945"/>
            <a:chOff x="5829481" y="1923665"/>
            <a:chExt cx="2641600" cy="3232945"/>
          </a:xfrm>
        </p:grpSpPr>
        <p:grpSp>
          <p:nvGrpSpPr>
            <p:cNvPr id="13" name="Group 12"/>
            <p:cNvGrpSpPr/>
            <p:nvPr/>
          </p:nvGrpSpPr>
          <p:grpSpPr>
            <a:xfrm>
              <a:off x="5829481" y="2219899"/>
              <a:ext cx="2641600" cy="2936711"/>
              <a:chOff x="6502400" y="1536375"/>
              <a:chExt cx="2641600" cy="2936711"/>
            </a:xfrm>
          </p:grpSpPr>
          <p:pic>
            <p:nvPicPr>
              <p:cNvPr id="9" name="Picture 8" descr="ens-3.tiff"/>
              <p:cNvPicPr>
                <a:picLocks noChangeAspect="1"/>
              </p:cNvPicPr>
              <p:nvPr/>
            </p:nvPicPr>
            <p:blipFill>
              <a:blip r:embed="rId4"/>
              <a:srcRect b="88360"/>
              <a:stretch>
                <a:fillRect/>
              </a:stretch>
            </p:blipFill>
            <p:spPr>
              <a:xfrm>
                <a:off x="6502400" y="1536375"/>
                <a:ext cx="2641600" cy="1034796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2" name="Picture 11" descr="ens-3.tiff"/>
              <p:cNvPicPr>
                <a:picLocks noChangeAspect="1"/>
              </p:cNvPicPr>
              <p:nvPr/>
            </p:nvPicPr>
            <p:blipFill>
              <a:blip r:embed="rId4"/>
              <a:srcRect t="55681" b="24904"/>
              <a:stretch>
                <a:fillRect/>
              </a:stretch>
            </p:blipFill>
            <p:spPr>
              <a:xfrm>
                <a:off x="6502400" y="2747093"/>
                <a:ext cx="2641600" cy="1725993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pic>
          <p:nvPicPr>
            <p:cNvPr id="14" name="Picture 13" descr="ens-1.tiff"/>
            <p:cNvPicPr>
              <a:picLocks noChangeAspect="1"/>
            </p:cNvPicPr>
            <p:nvPr/>
          </p:nvPicPr>
          <p:blipFill>
            <a:blip r:embed="rId2"/>
            <a:srcRect l="6129" t="51629" r="73241" b="45874"/>
            <a:stretch>
              <a:fillRect/>
            </a:stretch>
          </p:blipFill>
          <p:spPr>
            <a:xfrm>
              <a:off x="5892621" y="1923665"/>
              <a:ext cx="2423509" cy="273357"/>
            </a:xfrm>
            <a:prstGeom prst="rect">
              <a:avLst/>
            </a:prstGeom>
          </p:spPr>
        </p:pic>
      </p:grpSp>
      <p:pic>
        <p:nvPicPr>
          <p:cNvPr id="15" name="Picture 14" descr="ens-2.tiff"/>
          <p:cNvPicPr>
            <a:picLocks noChangeAspect="1"/>
          </p:cNvPicPr>
          <p:nvPr/>
        </p:nvPicPr>
        <p:blipFill>
          <a:blip r:embed="rId3"/>
          <a:srcRect l="18387" t="45216" r="68185" b="39461"/>
          <a:stretch>
            <a:fillRect/>
          </a:stretch>
        </p:blipFill>
        <p:spPr>
          <a:xfrm>
            <a:off x="6853040" y="4720265"/>
            <a:ext cx="1577454" cy="167747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1634391" y="866775"/>
            <a:ext cx="4833084" cy="201697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603160" y="1092200"/>
            <a:ext cx="4867490" cy="1854007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793875" y="4749800"/>
            <a:ext cx="5019675" cy="66040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93875" y="6146800"/>
            <a:ext cx="5022850" cy="22860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347702" y="2422511"/>
            <a:ext cx="2638873" cy="266796"/>
          </a:xfrm>
          <a:prstGeom prst="ellipse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609771" y="5186521"/>
            <a:ext cx="725757" cy="333822"/>
          </a:xfrm>
          <a:prstGeom prst="ellipse">
            <a:avLst/>
          </a:prstGeom>
          <a:noFill/>
          <a:ln w="381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Ensemble models from Balbes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41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57200" y="5515436"/>
            <a:ext cx="8229600" cy="746358"/>
          </a:xfrm>
        </p:spPr>
        <p:txBody>
          <a:bodyPr/>
          <a:lstStyle/>
          <a:p>
            <a:r>
              <a:rPr lang="en-US"/>
              <a:t>All files:</a:t>
            </a:r>
          </a:p>
          <a:p>
            <a:pPr lvl="3"/>
            <a:r>
              <a:rPr lang="en-US"/>
              <a:t>results &gt; AllFilesIn_7587375708.tar.gz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9616" y="789268"/>
            <a:ext cx="5884768" cy="4798738"/>
            <a:chOff x="1629616" y="910218"/>
            <a:chExt cx="5884768" cy="4798738"/>
          </a:xfrm>
        </p:grpSpPr>
        <p:pic>
          <p:nvPicPr>
            <p:cNvPr id="6" name="Picture 5" descr="ens-4.tiff"/>
            <p:cNvPicPr>
              <a:picLocks noChangeAspect="1"/>
            </p:cNvPicPr>
            <p:nvPr/>
          </p:nvPicPr>
          <p:blipFill>
            <a:blip r:embed="rId2"/>
            <a:srcRect t="11300" b="11300"/>
            <a:stretch>
              <a:fillRect/>
            </a:stretch>
          </p:blipFill>
          <p:spPr>
            <a:xfrm>
              <a:off x="1872996" y="910218"/>
              <a:ext cx="5398008" cy="3970090"/>
            </a:xfrm>
            <a:prstGeom prst="rect">
              <a:avLst/>
            </a:prstGeom>
          </p:spPr>
        </p:pic>
        <p:pic>
          <p:nvPicPr>
            <p:cNvPr id="9" name="Picture 8" descr="ens-4.tiff"/>
            <p:cNvPicPr>
              <a:picLocks noChangeAspect="1"/>
            </p:cNvPicPr>
            <p:nvPr/>
          </p:nvPicPr>
          <p:blipFill>
            <a:blip r:embed="rId2"/>
            <a:srcRect l="2301" t="69413" r="47551" b="28250"/>
            <a:stretch>
              <a:fillRect/>
            </a:stretch>
          </p:blipFill>
          <p:spPr>
            <a:xfrm>
              <a:off x="1629616" y="5448366"/>
              <a:ext cx="5884768" cy="26059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745182" y="3918305"/>
              <a:ext cx="2736273" cy="152400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125681" y="4547534"/>
              <a:ext cx="1443184" cy="323274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807"/>
          </a:xfrm>
        </p:spPr>
        <p:txBody>
          <a:bodyPr/>
          <a:lstStyle/>
          <a:p>
            <a:r>
              <a:rPr lang="en-US" dirty="0"/>
              <a:t>Acknowledgements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42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1065092"/>
            <a:ext cx="8229600" cy="2144177"/>
          </a:xfrm>
        </p:spPr>
        <p:txBody>
          <a:bodyPr/>
          <a:lstStyle/>
          <a:p>
            <a:r>
              <a:rPr lang="en-US" i="1" dirty="0" smtClean="0"/>
              <a:t>					</a:t>
            </a:r>
            <a:endParaRPr lang="en-US" i="1" dirty="0" smtClean="0"/>
          </a:p>
          <a:p>
            <a:r>
              <a:rPr lang="en-US" dirty="0" smtClean="0"/>
              <a:t>				Alexey Vagin			University of York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Fei</a:t>
            </a:r>
            <a:r>
              <a:rPr lang="en-US" dirty="0" smtClean="0"/>
              <a:t> Long				MRC LMB</a:t>
            </a:r>
          </a:p>
          <a:p>
            <a:r>
              <a:rPr lang="en-US" dirty="0"/>
              <a:t>				</a:t>
            </a:r>
            <a:r>
              <a:rPr lang="en-US" dirty="0" err="1"/>
              <a:t>Garib</a:t>
            </a:r>
            <a:r>
              <a:rPr lang="en-US" dirty="0"/>
              <a:t> </a:t>
            </a:r>
            <a:r>
              <a:rPr lang="en-US" dirty="0" err="1"/>
              <a:t>Murshudov</a:t>
            </a:r>
            <a:r>
              <a:rPr lang="en-US" dirty="0"/>
              <a:t>		MRC </a:t>
            </a:r>
            <a:r>
              <a:rPr lang="en-US" dirty="0" smtClean="0"/>
              <a:t>LMB</a:t>
            </a:r>
          </a:p>
          <a:p>
            <a:endParaRPr lang="en-US" dirty="0" smtClean="0"/>
          </a:p>
          <a:p>
            <a:r>
              <a:rPr lang="en-US" i="1" dirty="0" smtClean="0"/>
              <a:t>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5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Molrep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7200" y="656884"/>
            <a:ext cx="8229600" cy="559383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Features</a:t>
            </a:r>
          </a:p>
          <a:p>
            <a:pPr lvl="1"/>
            <a:r>
              <a:rPr lang="en-US" dirty="0"/>
              <a:t>Model trimming to the target sequence</a:t>
            </a:r>
          </a:p>
          <a:p>
            <a:pPr lvl="1"/>
            <a:r>
              <a:rPr lang="en-US" dirty="0"/>
              <a:t>Model surface modification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Handling pseudo-NMR (ensemble) models</a:t>
            </a:r>
          </a:p>
          <a:p>
            <a:pPr lvl="1"/>
            <a:r>
              <a:rPr lang="en-US" dirty="0"/>
              <a:t>Anisotropic correction and scaling of the data</a:t>
            </a:r>
          </a:p>
          <a:p>
            <a:pPr lvl="1"/>
            <a:r>
              <a:rPr lang="en-US" dirty="0"/>
              <a:t>Analysing and handling pseudo-translation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Low- and high-pass filters accounting for model similarity and completeness</a:t>
            </a:r>
          </a:p>
          <a:p>
            <a:pPr lvl="1"/>
            <a:r>
              <a:rPr lang="en-US" dirty="0"/>
              <a:t>Conventional and Phased Rotation and Translation functions</a:t>
            </a:r>
          </a:p>
          <a:p>
            <a:pPr lvl="1"/>
            <a:r>
              <a:rPr lang="en-US" dirty="0"/>
              <a:t>Packing function</a:t>
            </a:r>
          </a:p>
          <a:p>
            <a:pPr lvl="1"/>
            <a:r>
              <a:rPr lang="en-US" dirty="0"/>
              <a:t>Conventional MR with atomic or map models</a:t>
            </a:r>
          </a:p>
          <a:p>
            <a:pPr lvl="1"/>
            <a:r>
              <a:rPr lang="en-US" dirty="0"/>
              <a:t>Fitting an atomic model into the electron density map</a:t>
            </a:r>
          </a:p>
          <a:p>
            <a:pPr lvl="1"/>
            <a:r>
              <a:rPr lang="en-US" dirty="0"/>
              <a:t>Fitting two models</a:t>
            </a:r>
          </a:p>
        </p:txBody>
      </p:sp>
    </p:spTree>
    <p:extLst>
      <p:ext uri="{BB962C8B-B14F-4D97-AF65-F5344CB8AC3E}">
        <p14:creationId xmlns:p14="http://schemas.microsoft.com/office/powerpoint/2010/main" val="299301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Molrep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522735" y="792949"/>
            <a:ext cx="5512189" cy="400110"/>
          </a:xfrm>
        </p:spPr>
        <p:txBody>
          <a:bodyPr/>
          <a:lstStyle/>
          <a:p>
            <a:r>
              <a:rPr lang="en-US" dirty="0"/>
              <a:t>http://www.ysbl.york.ac.uk/~alexei/</a:t>
            </a:r>
            <a:r>
              <a:rPr lang="en-US"/>
              <a:t>molrep</a:t>
            </a:r>
            <a:r>
              <a:rPr lang="en-US" dirty="0"/>
              <a:t>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2735" y="2125579"/>
            <a:ext cx="5712421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>
                <a:latin typeface="Consolas"/>
                <a:cs typeface="Consolas"/>
              </a:rPr>
              <a:t>    +-----------------------------------------+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   |                                         |</a:t>
            </a:r>
          </a:p>
          <a:p>
            <a:r>
              <a:rPr lang="en-US" sz="1400" dirty="0">
                <a:latin typeface="Consolas"/>
                <a:cs typeface="Consolas"/>
              </a:rPr>
              <a:t>    |             --- </a:t>
            </a:r>
            <a:r>
              <a:rPr lang="en-US" sz="1400">
                <a:latin typeface="Consolas"/>
                <a:cs typeface="Consolas"/>
              </a:rPr>
              <a:t>MOLREP</a:t>
            </a:r>
            <a:r>
              <a:rPr lang="en-US" sz="1400" dirty="0">
                <a:latin typeface="Consolas"/>
                <a:cs typeface="Consolas"/>
              </a:rPr>
              <a:t> ---              |</a:t>
            </a:r>
          </a:p>
          <a:p>
            <a:r>
              <a:rPr lang="en-US" sz="1400" dirty="0">
                <a:latin typeface="Consolas"/>
                <a:cs typeface="Consolas"/>
              </a:rPr>
              <a:t>    |       /Vers 11.0.00; 17.06.2010/        |</a:t>
            </a:r>
          </a:p>
          <a:p>
            <a:r>
              <a:rPr lang="en-US" sz="1400" dirty="0">
                <a:latin typeface="Consolas"/>
                <a:cs typeface="Consolas"/>
              </a:rPr>
              <a:t>    |                                         |</a:t>
            </a:r>
          </a:p>
          <a:p>
            <a:r>
              <a:rPr lang="en-US" sz="1400" dirty="0">
                <a:latin typeface="Consolas"/>
                <a:cs typeface="Consolas"/>
              </a:rPr>
              <a:t>    +-----------------------------------------+</a:t>
            </a:r>
          </a:p>
          <a:p>
            <a:r>
              <a:rPr lang="en-US" sz="1400" dirty="0">
                <a:latin typeface="Consolas"/>
                <a:cs typeface="Consolas"/>
              </a:rPr>
              <a:t> ##</a:t>
            </a:r>
          </a:p>
          <a:p>
            <a:r>
              <a:rPr lang="en-US" sz="1400" dirty="0">
                <a:latin typeface="Consolas"/>
                <a:cs typeface="Consolas"/>
              </a:rPr>
              <a:t> ##  You can use program by command string with options:</a:t>
            </a:r>
          </a:p>
          <a:p>
            <a:r>
              <a:rPr lang="en-US" sz="1400" dirty="0">
                <a:latin typeface="Consolas"/>
                <a:cs typeface="Consolas"/>
              </a:rPr>
              <a:t> ##</a:t>
            </a:r>
          </a:p>
          <a:p>
            <a:r>
              <a:rPr lang="en-US" sz="1400" dirty="0">
                <a:latin typeface="Consolas"/>
                <a:cs typeface="Consolas"/>
              </a:rPr>
              <a:t> # molrep -f &lt;file_sf_or_map&gt; -m &lt;model_crd_or_map&gt;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-mx &lt;fixed model&gt;   -m2 &lt;model_2&gt;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-po &lt;path_out&gt;      -ps &lt;path_scrath&gt;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-s &lt;file_sequence&gt;  -s2 &lt;file_seq_for_m2&gt;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-k &lt;file_keywords&gt;  -doc &lt;</a:t>
            </a:r>
            <a:r>
              <a:rPr lang="en-US" sz="1400">
                <a:latin typeface="Consolas"/>
                <a:cs typeface="Consolas"/>
              </a:rPr>
              <a:t>y</a:t>
            </a:r>
            <a:r>
              <a:rPr lang="en-US" sz="1400" dirty="0">
                <a:latin typeface="Consolas"/>
                <a:cs typeface="Consolas"/>
              </a:rPr>
              <a:t>/a/</a:t>
            </a:r>
            <a:r>
              <a:rPr lang="en-US" sz="1400">
                <a:latin typeface="Consolas"/>
                <a:cs typeface="Consolas"/>
              </a:rPr>
              <a:t>n</a:t>
            </a:r>
            <a:r>
              <a:rPr lang="en-US" sz="1400" dirty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#        -h   -i  -r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</a:p>
          <a:p>
            <a:r>
              <a:rPr lang="en-US" sz="1400" dirty="0">
                <a:latin typeface="Consolas"/>
                <a:cs typeface="Consolas"/>
              </a:rPr>
              <a:t>                     ........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2735" y="1427003"/>
            <a:ext cx="57124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Molrep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46528" y="2042399"/>
            <a:ext cx="2692731" cy="3152174"/>
            <a:chOff x="212838" y="1902385"/>
            <a:chExt cx="2692731" cy="3152174"/>
          </a:xfrm>
        </p:grpSpPr>
        <p:pic>
          <p:nvPicPr>
            <p:cNvPr id="7" name="Picture 10" descr="a.tiff"/>
            <p:cNvPicPr>
              <a:picLocks noChangeAspect="1"/>
            </p:cNvPicPr>
            <p:nvPr/>
          </p:nvPicPr>
          <p:blipFill>
            <a:blip r:embed="rId2"/>
            <a:srcRect r="70866" b="20320"/>
            <a:stretch>
              <a:fillRect/>
            </a:stretch>
          </p:blipFill>
          <p:spPr bwMode="auto">
            <a:xfrm>
              <a:off x="572759" y="1902385"/>
              <a:ext cx="2332810" cy="3152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212838" y="2298096"/>
              <a:ext cx="360000" cy="674415"/>
              <a:chOff x="212838" y="2298096"/>
              <a:chExt cx="360000" cy="674415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212838" y="2298096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12838" y="2972511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3297197" y="1944678"/>
            <a:ext cx="5544569" cy="4068064"/>
            <a:chOff x="212838" y="1804664"/>
            <a:chExt cx="5544569" cy="4068064"/>
          </a:xfrm>
        </p:grpSpPr>
        <p:pic>
          <p:nvPicPr>
            <p:cNvPr id="11" name="Picture 10" descr="demo_trim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759" y="1804664"/>
              <a:ext cx="5184648" cy="4068064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212838" y="2910024"/>
              <a:ext cx="360000" cy="2281023"/>
              <a:chOff x="3373315" y="2910024"/>
              <a:chExt cx="360000" cy="2281023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3373315" y="2910024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373315" y="3229522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3373315" y="3416956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373315" y="5191047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373315" y="3914692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373315" y="4108367"/>
                <a:ext cx="360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657790" y="1060039"/>
            <a:ext cx="78284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-mx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fixed.pdb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-s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target.seq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Default protocol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1800110"/>
            <a:ext cx="8229600" cy="3362459"/>
          </a:xfrm>
        </p:spPr>
        <p:txBody>
          <a:bodyPr/>
          <a:lstStyle/>
          <a:p>
            <a:pPr lvl="1"/>
            <a:r>
              <a:rPr lang="en-US" dirty="0"/>
              <a:t>model correction if sequence provided</a:t>
            </a:r>
          </a:p>
          <a:p>
            <a:pPr lvl="1"/>
            <a:r>
              <a:rPr lang="en-US" dirty="0"/>
              <a:t>defines the number of molecules per AU</a:t>
            </a:r>
          </a:p>
          <a:p>
            <a:pPr lvl="1"/>
            <a:r>
              <a:rPr lang="en-US" dirty="0"/>
              <a:t>modification of the model surface</a:t>
            </a:r>
          </a:p>
          <a:p>
            <a:pPr lvl="1"/>
            <a:r>
              <a:rPr lang="en-US" dirty="0"/>
              <a:t>anisotropic correction of the data</a:t>
            </a:r>
          </a:p>
          <a:p>
            <a:pPr lvl="1"/>
            <a:r>
              <a:rPr lang="en-US" dirty="0"/>
              <a:t>weighting the data according to model completeness and similarity</a:t>
            </a:r>
          </a:p>
          <a:p>
            <a:pPr lvl="1"/>
            <a:r>
              <a:rPr lang="en-US" dirty="0"/>
              <a:t>check for pseudotranslation and account for if present</a:t>
            </a:r>
          </a:p>
          <a:p>
            <a:pPr lvl="1"/>
            <a:r>
              <a:rPr lang="en-US" dirty="0"/>
              <a:t>30+ peaks in Cross RF for use in TF (accounts for close peaks)</a:t>
            </a:r>
          </a:p>
          <a:p>
            <a:pPr lvl="1"/>
            <a:r>
              <a:rPr lang="en-US" dirty="0"/>
              <a:t>applied packing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790" y="1060039"/>
            <a:ext cx="78284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-mx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fixed.pdb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-s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target.seq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13/03/2012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Zaragoza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37A-D47E-1E4F-85D0-08D79A5594C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199" y="3059531"/>
            <a:ext cx="8455891" cy="2823850"/>
          </a:xfrm>
        </p:spPr>
        <p:txBody>
          <a:bodyPr/>
          <a:lstStyle/>
          <a:p>
            <a:r>
              <a:rPr lang="en-US" dirty="0"/>
              <a:t>You may want to define manually</a:t>
            </a:r>
          </a:p>
          <a:p>
            <a:pPr lvl="1"/>
            <a:r>
              <a:rPr lang="en-US" dirty="0"/>
              <a:t> the number of copies in the AU, if model is smaller than the target molecule</a:t>
            </a:r>
          </a:p>
          <a:p>
            <a:pPr lvl="1"/>
            <a:r>
              <a:rPr lang="en-US" dirty="0"/>
              <a:t>similarity (used for weighting), if e.g. the target sequence is not provided</a:t>
            </a:r>
          </a:p>
          <a:p>
            <a:pPr lvl="1"/>
            <a:r>
              <a:rPr lang="en-US" dirty="0"/>
              <a:t>completeness (used for weighting), to control weighting at low resolution</a:t>
            </a:r>
          </a:p>
          <a:p>
            <a:pPr lvl="1"/>
            <a:r>
              <a:rPr lang="en-US" dirty="0"/>
              <a:t>the number of top peaks from CRF to be tested by TF</a:t>
            </a:r>
          </a:p>
          <a:p>
            <a:pPr lvl="1"/>
            <a:r>
              <a:rPr lang="en-US" dirty="0"/>
              <a:t>to switch two-copy search off (switched on by default if pseudotranslation is found).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0783" y="865909"/>
            <a:ext cx="7002435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molrep -f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data.mtz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model.pdb</a:t>
            </a:r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 -s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target.seq </a:t>
            </a:r>
            <a:r>
              <a:rPr lang="en-US" dirty="0">
                <a:latin typeface="Consolas"/>
                <a:cs typeface="Consolas"/>
              </a:rPr>
              <a:t>–i &lt;&lt;+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nmon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</a:t>
            </a:r>
          </a:p>
          <a:p>
            <a:r>
              <a:rPr lang="en-US" dirty="0">
                <a:latin typeface="Consolas"/>
                <a:cs typeface="Consolas"/>
              </a:rPr>
              <a:t>sim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0.33</a:t>
            </a:r>
          </a:p>
          <a:p>
            <a:r>
              <a:rPr lang="en-US" dirty="0">
                <a:latin typeface="Consolas"/>
                <a:cs typeface="Consolas"/>
              </a:rPr>
              <a:t>compl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0.1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np </a:t>
            </a:r>
            <a:r>
              <a:rPr lang="en-US" dirty="0">
                <a:solidFill>
                  <a:srgbClr val="3366FF"/>
                </a:solidFill>
                <a:latin typeface="Consolas"/>
                <a:cs typeface="Consolas"/>
              </a:rPr>
              <a:t>100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  <a:cs typeface="Consolas"/>
              </a:rPr>
              <a:t>pst </a:t>
            </a:r>
            <a:r>
              <a:rPr lang="en-US">
                <a:solidFill>
                  <a:srgbClr val="3366FF"/>
                </a:solidFill>
              </a:rPr>
              <a:t>N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>
                <a:latin typeface="Consolas"/>
                <a:cs typeface="Consolas"/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3107</Words>
  <Application>Microsoft Macintosh PowerPoint</Application>
  <PresentationFormat>On-screen Show (4:3)</PresentationFormat>
  <Paragraphs>677</Paragraphs>
  <Slides>42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1_Default Design</vt:lpstr>
      <vt:lpstr>Equation</vt:lpstr>
      <vt:lpstr>Molecular Replacement</vt:lpstr>
      <vt:lpstr>Modern Molecular Replacement</vt:lpstr>
      <vt:lpstr>Molecular Replacement in CCP4</vt:lpstr>
      <vt:lpstr>Molrep</vt:lpstr>
      <vt:lpstr>Molrep</vt:lpstr>
      <vt:lpstr>Molrep</vt:lpstr>
      <vt:lpstr>Molrep</vt:lpstr>
      <vt:lpstr>Default protocol </vt:lpstr>
      <vt:lpstr>Scripting</vt:lpstr>
      <vt:lpstr>Log-file</vt:lpstr>
      <vt:lpstr>Self Rotation Function (SRF)</vt:lpstr>
      <vt:lpstr>SRF: preliminary analysis of X-ray data</vt:lpstr>
      <vt:lpstr>SRF: use for structure solution</vt:lpstr>
      <vt:lpstr>Search in the density</vt:lpstr>
      <vt:lpstr>Exhaustive search in the electron density</vt:lpstr>
      <vt:lpstr>Modified Rotation Function</vt:lpstr>
      <vt:lpstr>Example</vt:lpstr>
      <vt:lpstr>Modified Rotation Function</vt:lpstr>
      <vt:lpstr>Example</vt:lpstr>
      <vt:lpstr>Modified Rotation Function</vt:lpstr>
      <vt:lpstr>SAPTF</vt:lpstr>
      <vt:lpstr>MR with SAPTF</vt:lpstr>
      <vt:lpstr>SAPTF Example</vt:lpstr>
      <vt:lpstr>SAPTF Example</vt:lpstr>
      <vt:lpstr>SAPTF Example</vt:lpstr>
      <vt:lpstr>SAPTF Example</vt:lpstr>
      <vt:lpstr>SAPTF Example</vt:lpstr>
      <vt:lpstr>Alternative SAPTF protocol</vt:lpstr>
      <vt:lpstr>More complicated example</vt:lpstr>
      <vt:lpstr>Usher complex structure solution</vt:lpstr>
      <vt:lpstr>Performance of fitting methods</vt:lpstr>
      <vt:lpstr>NCS copy in a special position </vt:lpstr>
      <vt:lpstr>Fitting into EM maps</vt:lpstr>
      <vt:lpstr>Balbes</vt:lpstr>
      <vt:lpstr>Balbes features</vt:lpstr>
      <vt:lpstr>Database</vt:lpstr>
      <vt:lpstr>Model preparation </vt:lpstr>
      <vt:lpstr>Ensemble models from Balbes</vt:lpstr>
      <vt:lpstr>Ensemble models from Balbes</vt:lpstr>
      <vt:lpstr>Ensemble models from Balbes</vt:lpstr>
      <vt:lpstr>Ensemble models from Balbes</vt:lpstr>
      <vt:lpstr>Acknowledgements</vt:lpstr>
    </vt:vector>
  </TitlesOfParts>
  <Company>YSBL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Replacement</dc:title>
  <dc:creator>Andrey A Lebedev</dc:creator>
  <cp:lastModifiedBy>Andrey Lebedev</cp:lastModifiedBy>
  <cp:revision>210</cp:revision>
  <dcterms:created xsi:type="dcterms:W3CDTF">2011-06-12T14:01:39Z</dcterms:created>
  <dcterms:modified xsi:type="dcterms:W3CDTF">2012-06-23T13:57:40Z</dcterms:modified>
</cp:coreProperties>
</file>