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3" r:id="rId2"/>
    <p:sldId id="349" r:id="rId3"/>
    <p:sldId id="310" r:id="rId4"/>
    <p:sldId id="351" r:id="rId5"/>
    <p:sldId id="265" r:id="rId6"/>
    <p:sldId id="340" r:id="rId7"/>
    <p:sldId id="339" r:id="rId8"/>
    <p:sldId id="311" r:id="rId9"/>
    <p:sldId id="355" r:id="rId10"/>
    <p:sldId id="353" r:id="rId11"/>
    <p:sldId id="354" r:id="rId12"/>
    <p:sldId id="278" r:id="rId13"/>
    <p:sldId id="337" r:id="rId14"/>
    <p:sldId id="352" r:id="rId15"/>
    <p:sldId id="280" r:id="rId16"/>
    <p:sldId id="333" r:id="rId17"/>
    <p:sldId id="335" r:id="rId18"/>
    <p:sldId id="334" r:id="rId19"/>
    <p:sldId id="282" r:id="rId20"/>
    <p:sldId id="276" r:id="rId21"/>
    <p:sldId id="283" r:id="rId22"/>
    <p:sldId id="284" r:id="rId23"/>
    <p:sldId id="286" r:id="rId24"/>
    <p:sldId id="287" r:id="rId25"/>
    <p:sldId id="288" r:id="rId26"/>
    <p:sldId id="289" r:id="rId27"/>
    <p:sldId id="292" r:id="rId28"/>
    <p:sldId id="294" r:id="rId29"/>
    <p:sldId id="295" r:id="rId30"/>
    <p:sldId id="297" r:id="rId31"/>
    <p:sldId id="272" r:id="rId32"/>
    <p:sldId id="36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1B2BA"/>
    <a:srgbClr val="3D989A"/>
    <a:srgbClr val="812D9B"/>
    <a:srgbClr val="FF00FF"/>
    <a:srgbClr val="FFB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5" autoAdjust="0"/>
    <p:restoredTop sz="77351" autoAdjust="0"/>
  </p:normalViewPr>
  <p:slideViewPr>
    <p:cSldViewPr snapToGrid="0">
      <p:cViewPr varScale="1">
        <p:scale>
          <a:sx n="115" d="100"/>
          <a:sy n="115" d="100"/>
        </p:scale>
        <p:origin x="-2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CFCBD-6391-A54D-BA2C-DEA5C3FBF63B}" type="datetimeFigureOut">
              <a:rPr lang="en-GB"/>
              <a:pPr/>
              <a:t>08/01/2012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988B5-306F-A947-B10C-B2B5B995998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8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33574-8E3D-184C-A9C3-DE6AB2738E4B}" type="datetimeFigureOut">
              <a:rPr lang="en-GB"/>
              <a:pPr/>
              <a:t>08/01/2012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3FD2B-2DAA-2145-8A8F-A171CDE4EDB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10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blah: do not </a:t>
            </a:r>
            <a:r>
              <a:rPr lang="en-US"/>
              <a:t>whant</a:t>
            </a:r>
            <a:r>
              <a:rPr lang="en-US" dirty="0"/>
              <a:t> to talk much about this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 through log-file and see what is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Essential steps of</a:t>
            </a:r>
            <a:r>
              <a:rPr lang="en-US" baseline="0" dirty="0"/>
              <a:t> strcture solution, and, particularly, what we are interested in, the fitting into the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Essential steps of</a:t>
            </a:r>
            <a:r>
              <a:rPr lang="en-US" baseline="0" dirty="0"/>
              <a:t> strcture solution, and, particularly, what we are interested in, the fitting into the density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Series of slides with pictures?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Rerender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blah: do not whant to talk much about this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 through log-file and see what is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will show what special crystallographic</a:t>
            </a:r>
            <a:r>
              <a:rPr lang="en-US" baseline="0" dirty="0"/>
              <a:t> environement could mean</a:t>
            </a:r>
            <a:endParaRPr lang="en-US" dirty="0"/>
          </a:p>
          <a:p>
            <a:r>
              <a:rPr lang="en-US" dirty="0"/>
              <a:t>High</a:t>
            </a:r>
            <a:r>
              <a:rPr lang="en-US" baseline="0" dirty="0"/>
              <a:t> temperature factors and special environement: low contrast in RF and conventional TF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we are talking particularly about model completion</a:t>
            </a:r>
          </a:p>
          <a:p>
            <a:endParaRPr lang="en-US" dirty="0"/>
          </a:p>
          <a:p>
            <a:r>
              <a:rPr lang="en-US" dirty="0"/>
              <a:t>Instead of Exhaustive search,</a:t>
            </a:r>
            <a:r>
              <a:rPr lang="en-US" baseline="0" dirty="0"/>
              <a:t> we still may use the rotation function</a:t>
            </a:r>
          </a:p>
          <a:p>
            <a:r>
              <a:rPr lang="en-US" baseline="0" dirty="0"/>
              <a:t>More peaks if necessary, but still this will be much less tested orientations than in the exhaustive 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Here: about search in the density in general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we are talking particularly about model completion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we are talking particularly about model completion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Here: about search in the density in general</a:t>
            </a:r>
          </a:p>
          <a:p>
            <a:r>
              <a:rPr lang="en-US" dirty="0"/>
              <a:t>"Back to the general problem of searching in the density"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Here: about search in the density in general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78078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0"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32363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69332"/>
          </a:xfrm>
        </p:spPr>
        <p:txBody>
          <a:bodyPr>
            <a:sp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4592899"/>
            <a:ext cx="8229600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7200" y="2692924"/>
            <a:ext cx="8229600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4592899"/>
            <a:ext cx="8229600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65316" y="792949"/>
            <a:ext cx="3921484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65316" y="1020798"/>
            <a:ext cx="3921484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7200" y="1020798"/>
            <a:ext cx="3921484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0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0"/>
            <a:tileRect/>
          </a:gradFill>
        </p:spPr>
        <p:txBody>
          <a:bodyPr vert="horz" wrap="square" lIns="91440" tIns="79200" rIns="91440" bIns="15840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0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0"/>
            <a:tileRect/>
          </a:gradFill>
        </p:spPr>
        <p:txBody>
          <a:bodyPr vert="horz" wrap="square" lIns="91440" tIns="79200" rIns="91440" bIns="15840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358"/>
            <a:ext cx="8229600" cy="232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January 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YSBL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9" r:id="rId3"/>
    <p:sldLayoutId id="2147483656" r:id="rId4"/>
    <p:sldLayoutId id="2147483657" r:id="rId5"/>
    <p:sldLayoutId id="2147483658" r:id="rId6"/>
    <p:sldLayoutId id="2147483655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320"/>
        </a:spcBef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400" indent="-201600" algn="l" defTabSz="457200" rtl="0" eaLnBrk="1" latinLnBrk="0" hangingPunct="1">
        <a:spcBef>
          <a:spcPts val="92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48400" indent="0" algn="l" defTabSz="457200" rtl="0" eaLnBrk="1" latinLnBrk="0" hangingPunct="1">
        <a:spcBef>
          <a:spcPts val="320"/>
        </a:spcBef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200" indent="-201600" algn="l" defTabSz="457200" rtl="0" eaLnBrk="1" latinLnBrk="0" hangingPunct="1">
        <a:spcBef>
          <a:spcPts val="320"/>
        </a:spcBef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3600" indent="-201600" algn="l" defTabSz="457200" rtl="0" eaLnBrk="1" latinLnBrk="0" hangingPunct="1">
        <a:spcBef>
          <a:spcPts val="320"/>
        </a:spcBef>
        <a:buFont typeface="Lucida Grande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756000" indent="-216000" algn="l" defTabSz="457200" rtl="0" eaLnBrk="1" latinLnBrk="0" hangingPunct="1">
        <a:spcBef>
          <a:spcPct val="20000"/>
        </a:spcBef>
        <a:buFont typeface="Lucida Grande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972000" indent="-2160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in electron density using </a:t>
            </a:r>
            <a:r>
              <a:rPr lang="en-US" dirty="0" err="1" smtClean="0"/>
              <a:t>Molrep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687368"/>
          </a:xfrm>
        </p:spPr>
        <p:txBody>
          <a:bodyPr/>
          <a:lstStyle/>
          <a:p>
            <a:r>
              <a:rPr lang="en-US" dirty="0"/>
              <a:t>Andrey Lebedev</a:t>
            </a:r>
          </a:p>
          <a:p>
            <a:r>
              <a:rPr lang="en-US" dirty="0" smtClean="0"/>
              <a:t>CCP4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Ensemble (pseudo-NMR) models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1187104"/>
            <a:ext cx="8229600" cy="2492990"/>
          </a:xfrm>
        </p:spPr>
        <p:txBody>
          <a:bodyPr/>
          <a:lstStyle/>
          <a:p>
            <a:r>
              <a:rPr lang="en-US" dirty="0"/>
              <a:t>Combine</a:t>
            </a:r>
          </a:p>
          <a:p>
            <a:pPr lvl="2"/>
            <a:r>
              <a:rPr lang="en-US" dirty="0"/>
              <a:t>structure factors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Combine</a:t>
            </a:r>
          </a:p>
          <a:p>
            <a:pPr lvl="2"/>
            <a:r>
              <a:rPr lang="en-US" dirty="0"/>
              <a:t>intensities for RF</a:t>
            </a:r>
          </a:p>
          <a:p>
            <a:pPr lvl="2"/>
            <a:r>
              <a:rPr lang="en-US" dirty="0"/>
              <a:t>structure factors for </a:t>
            </a:r>
            <a:r>
              <a:rPr lang="en-US" dirty="0" smtClean="0"/>
              <a:t>TF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4513" y="1308551"/>
            <a:ext cx="507457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>
                <a:solidFill>
                  <a:srgbClr val="3366FF"/>
                </a:solidFill>
                <a:latin typeface="Consolas"/>
                <a:cs typeface="Consolas"/>
              </a:rPr>
              <a:t>nmr.pdb</a:t>
            </a:r>
            <a:endParaRPr lang="en-US">
              <a:solidFill>
                <a:srgbClr val="000000"/>
              </a:solidFill>
              <a:latin typeface="Consolas"/>
              <a:cs typeface="Consola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4513" y="2675915"/>
            <a:ext cx="507457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>
                <a:solidFill>
                  <a:srgbClr val="3366FF"/>
                </a:solidFill>
                <a:latin typeface="Consolas"/>
                <a:cs typeface="Consolas"/>
              </a:rPr>
              <a:t>nmr.pdb</a:t>
            </a:r>
            <a:r>
              <a:rPr lang="en-US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>
                <a:latin typeface="Consolas"/>
                <a:cs typeface="Consolas"/>
              </a:rPr>
              <a:t>–i &lt;&lt;+</a:t>
            </a:r>
            <a:endParaRPr lang="en-US">
              <a:solidFill>
                <a:srgbClr val="3366FF"/>
              </a:solidFill>
              <a:latin typeface="Consolas"/>
              <a:cs typeface="Consolas"/>
            </a:endParaRPr>
          </a:p>
          <a:p>
            <a:r>
              <a:rPr lang="en-US">
                <a:solidFill>
                  <a:srgbClr val="000000"/>
                </a:solidFill>
                <a:latin typeface="Consolas"/>
                <a:cs typeface="Consolas"/>
              </a:rPr>
              <a:t>nmr </a:t>
            </a:r>
            <a:r>
              <a:rPr lang="en-US">
                <a:solidFill>
                  <a:srgbClr val="3366FF"/>
                </a:solidFill>
                <a:latin typeface="Consolas"/>
                <a:cs typeface="Consolas"/>
              </a:rPr>
              <a:t>1</a:t>
            </a:r>
          </a:p>
          <a:p>
            <a:r>
              <a:rPr lang="en-US">
                <a:latin typeface="Consolas"/>
                <a:cs typeface="Consola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3746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Multi-copy search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1187104"/>
            <a:ext cx="8229600" cy="3267561"/>
          </a:xfrm>
        </p:spPr>
        <p:txBody>
          <a:bodyPr/>
          <a:lstStyle/>
          <a:p>
            <a:pPr lvl="1"/>
            <a:r>
              <a:rPr lang="en-US" dirty="0" err="1" smtClean="0"/>
              <a:t>Multimer</a:t>
            </a:r>
            <a:r>
              <a:rPr lang="en-US" dirty="0" smtClean="0"/>
              <a:t> is assembled (using RF + TF in P1 </a:t>
            </a:r>
            <a:r>
              <a:rPr lang="en-US" dirty="0"/>
              <a:t>with 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× F</a:t>
            </a:r>
            <a:r>
              <a:rPr lang="en-US" baseline="-25000" dirty="0" smtClean="0"/>
              <a:t>2</a:t>
            </a:r>
            <a:r>
              <a:rPr lang="en-US" dirty="0" smtClean="0"/>
              <a:t>*)</a:t>
            </a:r>
          </a:p>
          <a:p>
            <a:pPr lvl="1"/>
            <a:r>
              <a:rPr lang="en-US" dirty="0" err="1" smtClean="0"/>
              <a:t>Multimer</a:t>
            </a:r>
            <a:r>
              <a:rPr lang="en-US" dirty="0" smtClean="0"/>
              <a:t> is used as a search model in conventional Translation Function</a:t>
            </a:r>
          </a:p>
          <a:p>
            <a:endParaRPr lang="en-US" dirty="0" smtClean="0"/>
          </a:p>
          <a:p>
            <a:r>
              <a:rPr lang="en-US" dirty="0" smtClean="0"/>
              <a:t>One model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 models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0009" y="4465160"/>
            <a:ext cx="738177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/>
                <a:cs typeface="Consolas"/>
              </a:rPr>
              <a:t>molrep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–f </a:t>
            </a:r>
            <a:r>
              <a:rPr lang="en-US" dirty="0" err="1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–m </a:t>
            </a:r>
            <a:r>
              <a:rPr lang="en-US" dirty="0" smtClean="0">
                <a:solidFill>
                  <a:srgbClr val="3366FF"/>
                </a:solidFill>
                <a:latin typeface="Consolas"/>
                <a:cs typeface="Consolas"/>
              </a:rPr>
              <a:t>model_1.pdb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m2 </a:t>
            </a:r>
            <a:r>
              <a:rPr lang="en-US" dirty="0" smtClean="0">
                <a:solidFill>
                  <a:srgbClr val="3366FF"/>
                </a:solidFill>
                <a:latin typeface="Consolas"/>
                <a:cs typeface="Consolas"/>
              </a:rPr>
              <a:t>model_2.pdb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–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 &lt;&lt;+</a:t>
            </a:r>
            <a:endParaRPr lang="en-US" dirty="0">
              <a:solidFill>
                <a:srgbClr val="3366FF"/>
              </a:solidFill>
              <a:latin typeface="Consolas"/>
              <a:cs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dyad </a:t>
            </a:r>
            <a:r>
              <a:rPr lang="en-US" dirty="0" smtClean="0">
                <a:solidFill>
                  <a:srgbClr val="3366FF"/>
                </a:solidFill>
                <a:latin typeface="Consolas"/>
                <a:cs typeface="Consolas"/>
              </a:rPr>
              <a:t>M</a:t>
            </a:r>
            <a:endParaRPr lang="en-US" dirty="0">
              <a:solidFill>
                <a:srgbClr val="3366FF"/>
              </a:solidFill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+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0009" y="2734456"/>
            <a:ext cx="738177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/>
                <a:cs typeface="Consolas"/>
              </a:rPr>
              <a:t>molrep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–f </a:t>
            </a:r>
            <a:r>
              <a:rPr lang="en-US" dirty="0" err="1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–m </a:t>
            </a:r>
            <a:r>
              <a:rPr lang="en-US" dirty="0" err="1" smtClean="0">
                <a:solidFill>
                  <a:srgbClr val="3366FF"/>
                </a:solidFill>
                <a:latin typeface="Consolas"/>
                <a:cs typeface="Consolas"/>
              </a:rPr>
              <a:t>model.pdb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m2 </a:t>
            </a:r>
            <a:r>
              <a:rPr lang="en-US" dirty="0" err="1" smtClean="0">
                <a:solidFill>
                  <a:srgbClr val="3366FF"/>
                </a:solidFill>
                <a:latin typeface="Consolas"/>
                <a:cs typeface="Consolas"/>
              </a:rPr>
              <a:t>model.pdb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–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 &lt;&lt;+</a:t>
            </a:r>
            <a:endParaRPr lang="en-US" dirty="0">
              <a:solidFill>
                <a:srgbClr val="3366FF"/>
              </a:solidFill>
              <a:latin typeface="Consolas"/>
              <a:cs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dyad </a:t>
            </a:r>
            <a:r>
              <a:rPr lang="en-US" dirty="0" smtClean="0">
                <a:solidFill>
                  <a:srgbClr val="3366FF"/>
                </a:solidFill>
                <a:latin typeface="Consolas"/>
                <a:cs typeface="Consolas"/>
              </a:rPr>
              <a:t>M</a:t>
            </a:r>
            <a:endParaRPr lang="en-US" dirty="0">
              <a:solidFill>
                <a:srgbClr val="3366FF"/>
              </a:solidFill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+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84951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the density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4467890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dirty="0"/>
              <a:t>Completion of model</a:t>
            </a:r>
          </a:p>
          <a:p>
            <a:pPr lvl="3"/>
            <a:r>
              <a:rPr lang="en-US" dirty="0"/>
              <a:t>addition of smaller domain(s)				</a:t>
            </a:r>
            <a:r>
              <a:rPr lang="en-US" dirty="0" smtClean="0"/>
              <a:t>	&lt;&lt;	</a:t>
            </a:r>
            <a:r>
              <a:rPr lang="en-US" dirty="0" smtClean="0">
                <a:solidFill>
                  <a:srgbClr val="008000"/>
                </a:solidFill>
              </a:rPr>
              <a:t>tutorial</a:t>
            </a:r>
            <a:endParaRPr lang="en-US" dirty="0">
              <a:solidFill>
                <a:srgbClr val="008000"/>
              </a:solidFill>
            </a:endParaRPr>
          </a:p>
          <a:p>
            <a:pPr lvl="3"/>
            <a:r>
              <a:rPr lang="en-US" dirty="0"/>
              <a:t>NCS: "the last subunit" problem</a:t>
            </a:r>
          </a:p>
          <a:p>
            <a:pPr lvl="4"/>
            <a:r>
              <a:rPr lang="en-US" dirty="0" smtClean="0"/>
              <a:t>high </a:t>
            </a:r>
            <a:r>
              <a:rPr lang="en-US" dirty="0"/>
              <a:t>temperature factors in one of the subunits</a:t>
            </a:r>
          </a:p>
          <a:p>
            <a:pPr lvl="4"/>
            <a:r>
              <a:rPr lang="en-US" dirty="0"/>
              <a:t>subunit in a </a:t>
            </a:r>
            <a:r>
              <a:rPr lang="en-US" dirty="0" smtClean="0"/>
              <a:t>"special" position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Experimental phasing</a:t>
            </a:r>
          </a:p>
          <a:p>
            <a:pPr lvl="3"/>
            <a:r>
              <a:rPr lang="en-US" dirty="0"/>
              <a:t>Both experimental phases and model are poor</a:t>
            </a:r>
          </a:p>
          <a:p>
            <a:pPr lvl="3"/>
            <a:r>
              <a:rPr lang="en-US" dirty="0"/>
              <a:t>Low resolution X-ray data</a:t>
            </a:r>
          </a:p>
          <a:p>
            <a:endParaRPr lang="en-US" dirty="0"/>
          </a:p>
          <a:p>
            <a:pPr lvl="1"/>
            <a:r>
              <a:rPr lang="en-US" dirty="0"/>
              <a:t>Interpretation of EM reconstruction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the </a:t>
            </a:r>
            <a:r>
              <a:rPr lang="en-US" dirty="0" smtClean="0"/>
              <a:t>density using Rotation </a:t>
            </a:r>
            <a:r>
              <a:rPr lang="en-US" dirty="0"/>
              <a:t>Function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199" y="792949"/>
            <a:ext cx="8424041" cy="4739760"/>
          </a:xfrm>
        </p:spPr>
        <p:txBody>
          <a:bodyPr/>
          <a:lstStyle/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/>
              <a:t>1</a:t>
            </a:r>
            <a:r>
              <a:rPr lang="en-US" dirty="0"/>
              <a:t>. Find orientation:</a:t>
            </a:r>
          </a:p>
          <a:p>
            <a:pPr lvl="2"/>
            <a:r>
              <a:rPr lang="en-US" dirty="0" smtClean="0"/>
              <a:t>Rotation Function</a:t>
            </a:r>
          </a:p>
          <a:p>
            <a:pPr lvl="2"/>
            <a:r>
              <a:rPr lang="en-US" dirty="0" smtClean="0"/>
              <a:t>(Matching Patterson functions – noise from other domains and orientations)</a:t>
            </a:r>
          </a:p>
          <a:p>
            <a:pPr lvl="2"/>
            <a:r>
              <a:rPr lang="en-US" dirty="0" smtClean="0"/>
              <a:t>(</a:t>
            </a:r>
            <a:r>
              <a:rPr lang="en-US" dirty="0" smtClean="0">
                <a:solidFill>
                  <a:srgbClr val="FF6600"/>
                </a:solidFill>
              </a:rPr>
              <a:t>Phase </a:t>
            </a:r>
            <a:r>
              <a:rPr lang="en-US" dirty="0">
                <a:solidFill>
                  <a:srgbClr val="FF6600"/>
                </a:solidFill>
              </a:rPr>
              <a:t>information is not </a:t>
            </a:r>
            <a:r>
              <a:rPr lang="en-US" dirty="0" smtClean="0">
                <a:solidFill>
                  <a:srgbClr val="FF6600"/>
                </a:solidFill>
              </a:rPr>
              <a:t>used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2. Find position: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Phased</a:t>
            </a:r>
            <a:r>
              <a:rPr lang="en-US" dirty="0"/>
              <a:t> </a:t>
            </a:r>
            <a:r>
              <a:rPr lang="en-US" dirty="0" smtClean="0"/>
              <a:t>Translation Function</a:t>
            </a:r>
            <a:endParaRPr lang="en-US" dirty="0"/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/>
              <a:t>Not very good for model completion:</a:t>
            </a:r>
          </a:p>
          <a:p>
            <a:pPr lvl="1"/>
            <a:r>
              <a:rPr lang="en-US" dirty="0" smtClean="0"/>
              <a:t>Small part of domains or subunits to be added</a:t>
            </a:r>
          </a:p>
          <a:p>
            <a:pPr lvl="1"/>
            <a:r>
              <a:rPr lang="en-US" dirty="0" smtClean="0"/>
              <a:t>Therefore </a:t>
            </a:r>
            <a:r>
              <a:rPr lang="en-US" dirty="0"/>
              <a:t>the Rotation Function may </a:t>
            </a:r>
            <a:r>
              <a:rPr lang="en-US" dirty="0" smtClean="0"/>
              <a:t>fail</a:t>
            </a:r>
            <a:endParaRPr lang="en-US" dirty="0"/>
          </a:p>
          <a:p>
            <a:pPr lvl="4"/>
            <a:r>
              <a:rPr lang="en-US" dirty="0">
                <a:solidFill>
                  <a:srgbClr val="FF6600"/>
                </a:solidFill>
              </a:rPr>
              <a:t>No peaks</a:t>
            </a:r>
            <a:r>
              <a:rPr lang="en-US" dirty="0"/>
              <a:t> for the domains or subunits of interest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ffear_trim.tiff"/>
          <p:cNvPicPr>
            <a:picLocks noChangeAspect="1"/>
          </p:cNvPicPr>
          <p:nvPr/>
        </p:nvPicPr>
        <p:blipFill>
          <a:blip r:embed="rId3"/>
          <a:srcRect r="30299" b="9981"/>
          <a:stretch>
            <a:fillRect/>
          </a:stretch>
        </p:blipFill>
        <p:spPr>
          <a:xfrm>
            <a:off x="169334" y="1252764"/>
            <a:ext cx="2981013" cy="454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in the electron density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502366" y="1344532"/>
            <a:ext cx="5248579" cy="41319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FFFear</a:t>
            </a:r>
            <a:r>
              <a:rPr lang="en-US" dirty="0"/>
              <a:t>: Fast Fourier Feature Recognition</a:t>
            </a:r>
          </a:p>
          <a:p>
            <a:r>
              <a:rPr lang="en-US" dirty="0"/>
              <a:t>Clever 6-dimensional search by </a:t>
            </a:r>
            <a:r>
              <a:rPr lang="en-US" dirty="0">
                <a:solidFill>
                  <a:srgbClr val="3366FF"/>
                </a:solidFill>
              </a:rPr>
              <a:t>Kevin Cowtan</a:t>
            </a:r>
          </a:p>
          <a:p>
            <a:endParaRPr lang="en-US" dirty="0"/>
          </a:p>
          <a:p>
            <a:r>
              <a:rPr lang="en-US" dirty="0"/>
              <a:t>1. Sample the 3-dimensional space of rotations</a:t>
            </a:r>
          </a:p>
          <a:p>
            <a:pPr lvl="3"/>
            <a:r>
              <a:rPr lang="en-US" dirty="0"/>
              <a:t>For example, for orthorhombic space group, search step </a:t>
            </a:r>
            <a:r>
              <a:rPr lang="en-US" dirty="0">
                <a:solidFill>
                  <a:srgbClr val="FF6600"/>
                </a:solidFill>
              </a:rPr>
              <a:t>6.0°</a:t>
            </a:r>
            <a:r>
              <a:rPr lang="en-US" dirty="0"/>
              <a:t> requires </a:t>
            </a:r>
            <a:r>
              <a:rPr lang="en-US" dirty="0">
                <a:solidFill>
                  <a:srgbClr val="FF6600"/>
                </a:solidFill>
              </a:rPr>
              <a:t>14098</a:t>
            </a:r>
            <a:r>
              <a:rPr lang="en-US" dirty="0"/>
              <a:t> orientations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6600"/>
                </a:solidFill>
              </a:rPr>
              <a:t>slow </a:t>
            </a:r>
            <a:r>
              <a:rPr lang="en-US" dirty="0" smtClean="0"/>
              <a:t>– can take several hours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2. Find the best position(s) for each orientation</a:t>
            </a:r>
          </a:p>
          <a:p>
            <a:pPr lvl="2"/>
            <a:r>
              <a:rPr lang="en-US" dirty="0"/>
              <a:t>The fast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Translation Function</a:t>
            </a:r>
          </a:p>
          <a:p>
            <a:endParaRPr lang="en-US" dirty="0"/>
          </a:p>
          <a:p>
            <a:r>
              <a:rPr lang="en-US" dirty="0"/>
              <a:t>3. Sort solution and find the overall best model</a:t>
            </a:r>
          </a:p>
        </p:txBody>
      </p:sp>
      <p:sp>
        <p:nvSpPr>
          <p:cNvPr id="15" name="Oval 14"/>
          <p:cNvSpPr/>
          <p:nvPr/>
        </p:nvSpPr>
        <p:spPr>
          <a:xfrm>
            <a:off x="572558" y="1603238"/>
            <a:ext cx="1800953" cy="395603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41991" y="2827931"/>
            <a:ext cx="2658335" cy="395603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Rotation Function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3208571"/>
          </a:xfrm>
        </p:spPr>
        <p:txBody>
          <a:bodyPr/>
          <a:lstStyle/>
          <a:p>
            <a:pPr lvl="1"/>
            <a:r>
              <a:rPr lang="en-US" dirty="0"/>
              <a:t>Refine partial model</a:t>
            </a:r>
          </a:p>
          <a:p>
            <a:pPr lvl="1"/>
            <a:r>
              <a:rPr lang="en-US" dirty="0"/>
              <a:t>Calculate map coefficients (2-1 or 1-1)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Flatten the map corresponding to the known substructure</a:t>
            </a:r>
          </a:p>
          <a:p>
            <a:pPr lvl="1"/>
            <a:r>
              <a:rPr lang="en-US" dirty="0"/>
              <a:t>Calculate structure amplitudes from this map</a:t>
            </a:r>
          </a:p>
          <a:p>
            <a:pPr lvl="1"/>
            <a:r>
              <a:rPr lang="en-US" dirty="0"/>
              <a:t>Use them in </a:t>
            </a:r>
            <a:r>
              <a:rPr lang="en-US" dirty="0" smtClean="0"/>
              <a:t>Rotation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And finally – </a:t>
            </a:r>
            <a:r>
              <a:rPr lang="en-US" dirty="0" smtClean="0">
                <a:solidFill>
                  <a:srgbClr val="3366FF"/>
                </a:solidFill>
              </a:rPr>
              <a:t>Phased </a:t>
            </a:r>
            <a:r>
              <a:rPr lang="en-US" dirty="0" smtClean="0"/>
              <a:t>TF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9220" y="1747422"/>
            <a:ext cx="530948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refmac5 ... hklout </a:t>
            </a:r>
            <a:r>
              <a:rPr lang="en-US" dirty="0">
                <a:solidFill>
                  <a:srgbClr val="3366FF"/>
                </a:solidFill>
              </a:rPr>
              <a:t>AB.mtz</a:t>
            </a:r>
            <a:r>
              <a:rPr lang="en-US" dirty="0"/>
              <a:t> xyzout </a:t>
            </a:r>
            <a:r>
              <a:rPr lang="en-US" dirty="0">
                <a:solidFill>
                  <a:srgbClr val="3366FF"/>
                </a:solidFill>
              </a:rPr>
              <a:t>AB.pdb</a:t>
            </a:r>
            <a:r>
              <a:rPr lang="en-US" dirty="0"/>
              <a:t>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9220" y="4119092"/>
            <a:ext cx="5309487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molrep -f </a:t>
            </a:r>
            <a:r>
              <a:rPr lang="en-US" dirty="0">
                <a:solidFill>
                  <a:srgbClr val="3366FF"/>
                </a:solidFill>
              </a:rPr>
              <a:t>AB.mtz</a:t>
            </a:r>
            <a:r>
              <a:rPr lang="en-US" dirty="0"/>
              <a:t> -mx </a:t>
            </a:r>
            <a:r>
              <a:rPr lang="en-US" dirty="0">
                <a:solidFill>
                  <a:srgbClr val="3366FF"/>
                </a:solidFill>
              </a:rPr>
              <a:t>AB.pdb</a:t>
            </a:r>
            <a:r>
              <a:rPr lang="en-US" dirty="0"/>
              <a:t> -m </a:t>
            </a:r>
            <a:r>
              <a:rPr lang="en-US" dirty="0">
                <a:solidFill>
                  <a:srgbClr val="3366FF"/>
                </a:solidFill>
              </a:rPr>
              <a:t>model.pdb</a:t>
            </a:r>
            <a:r>
              <a:rPr lang="en-US" dirty="0"/>
              <a:t> -i &lt;&lt;+</a:t>
            </a:r>
          </a:p>
          <a:p>
            <a:r>
              <a:rPr lang="en-US" dirty="0"/>
              <a:t>labin F=FWT PH=PHWT</a:t>
            </a:r>
          </a:p>
          <a:p>
            <a:r>
              <a:rPr lang="en-US" dirty="0"/>
              <a:t>sim -1</a:t>
            </a:r>
          </a:p>
          <a:p>
            <a:r>
              <a:rPr lang="en-US" dirty="0"/>
              <a:t>nmon 1</a:t>
            </a:r>
          </a:p>
          <a:p>
            <a:r>
              <a:rPr lang="en-US" dirty="0"/>
              <a:t>np 100</a:t>
            </a:r>
          </a:p>
          <a:p>
            <a:r>
              <a:rPr lang="en-US" dirty="0"/>
              <a:t>diff m</a:t>
            </a:r>
          </a:p>
          <a:p>
            <a:r>
              <a:rPr lang="en-US" dirty="0"/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Rotation Function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964579"/>
            <a:ext cx="8229600" cy="5132174"/>
          </a:xfrm>
        </p:spPr>
        <p:txBody>
          <a:bodyPr/>
          <a:lstStyle/>
          <a:p>
            <a:r>
              <a:rPr lang="en-US" dirty="0"/>
              <a:t>Useful rules</a:t>
            </a:r>
          </a:p>
          <a:p>
            <a:pPr lvl="1"/>
            <a:r>
              <a:rPr lang="en-US" dirty="0"/>
              <a:t>Add one domain at time</a:t>
            </a:r>
            <a:r>
              <a:rPr lang="en-US" dirty="0" smtClean="0"/>
              <a:t>,</a:t>
            </a:r>
            <a:endParaRPr lang="en-US" dirty="0"/>
          </a:p>
          <a:p>
            <a:pPr lvl="1"/>
            <a:r>
              <a:rPr lang="en-US" dirty="0" smtClean="0"/>
              <a:t>Use                  </a:t>
            </a:r>
            <a:r>
              <a:rPr lang="en-US" dirty="0"/>
              <a:t>(Refinement has already weighted the map coefficients)</a:t>
            </a:r>
          </a:p>
          <a:p>
            <a:pPr lvl="1"/>
            <a:r>
              <a:rPr lang="en-US" dirty="0"/>
              <a:t>Use many picks of RF, e.g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>
                <a:solidFill>
                  <a:prstClr val="black"/>
                </a:solidFill>
              </a:rPr>
              <a:t>The second copy of a domain is sometimes easier to find using its refined copy found previously (a correct solution of the first copy)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Compared to the likelihood based RF</a:t>
            </a:r>
          </a:p>
          <a:p>
            <a:pPr lvl="1"/>
            <a:r>
              <a:rPr lang="en-US" dirty="0"/>
              <a:t>The likelihood estimates for map coefficients are obtained from refinement</a:t>
            </a:r>
          </a:p>
          <a:p>
            <a:pPr lvl="1"/>
            <a:r>
              <a:rPr lang="en-US" dirty="0"/>
              <a:t>In addition, the known substructure is improved before next search</a:t>
            </a:r>
          </a:p>
          <a:p>
            <a:pPr lvl="1"/>
            <a:r>
              <a:rPr lang="en-US" dirty="0"/>
              <a:t>In addition, the noise in the map from known substructure is removed</a:t>
            </a:r>
          </a:p>
          <a:p>
            <a:pPr lvl="1"/>
            <a:endParaRPr lang="en-US" dirty="0"/>
          </a:p>
          <a:p>
            <a:r>
              <a:rPr lang="en-US" dirty="0"/>
              <a:t>This method is implemented in the MR pipeline </a:t>
            </a:r>
            <a:r>
              <a:rPr lang="en-US" dirty="0">
                <a:solidFill>
                  <a:srgbClr val="3366FF"/>
                </a:solidFill>
              </a:rPr>
              <a:t>Balbes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1706" y="2253506"/>
            <a:ext cx="89015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NP 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7967" y="1819076"/>
            <a:ext cx="8078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SIM </a:t>
            </a:r>
            <a:r>
              <a:rPr lang="en-US" dirty="0"/>
              <a:t>-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34849" y="1410925"/>
            <a:ext cx="99701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NMON 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287165" y="3264927"/>
            <a:ext cx="4457700" cy="1698863"/>
            <a:chOff x="3816805" y="2300771"/>
            <a:chExt cx="4457700" cy="1698863"/>
          </a:xfrm>
        </p:grpSpPr>
        <p:pic>
          <p:nvPicPr>
            <p:cNvPr id="8" name="Picture 7" descr="coot_1gxd_tri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6805" y="2580209"/>
              <a:ext cx="4457700" cy="1310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632516" y="2300771"/>
              <a:ext cx="5775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1gxd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8389" y="3661080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74984" y="3661080"/>
              <a:ext cx="296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B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4434" y="3661080"/>
              <a:ext cx="303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62384" y="3661080"/>
              <a:ext cx="3109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7503563" cy="477053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Templates: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Target structure:</a:t>
            </a:r>
          </a:p>
          <a:p>
            <a:pPr lvl="1"/>
            <a:r>
              <a:rPr lang="en-US" sz="1600" dirty="0"/>
              <a:t>Matrix metalloproteinase-2 with its inhibitor</a:t>
            </a:r>
          </a:p>
          <a:p>
            <a:pPr lvl="4"/>
            <a:r>
              <a:rPr lang="en-US" sz="1600" dirty="0"/>
              <a:t>Morgunova et al. (2002) PNAS 99, 7414</a:t>
            </a:r>
          </a:p>
          <a:p>
            <a:pPr lvl="1"/>
            <a:r>
              <a:rPr lang="en-US" dirty="0"/>
              <a:t>resolution </a:t>
            </a:r>
            <a:r>
              <a:rPr lang="en-US" dirty="0" smtClean="0"/>
              <a:t>3.1 </a:t>
            </a:r>
            <a:r>
              <a:rPr lang="en-US" dirty="0"/>
              <a:t>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A, B: </a:t>
            </a:r>
            <a:r>
              <a:rPr lang="en-US" dirty="0" smtClean="0"/>
              <a:t>conventional </a:t>
            </a:r>
            <a:r>
              <a:rPr lang="en-US" dirty="0"/>
              <a:t>MR</a:t>
            </a:r>
          </a:p>
          <a:p>
            <a:pPr lvl="1"/>
            <a:r>
              <a:rPr lang="en-US" dirty="0"/>
              <a:t>C, D: search in the </a:t>
            </a:r>
            <a:r>
              <a:rPr lang="en-US" dirty="0" smtClean="0"/>
              <a:t>density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812656" y="811342"/>
            <a:ext cx="1805165" cy="1320415"/>
            <a:chOff x="1036991" y="4003637"/>
            <a:chExt cx="1805165" cy="1320415"/>
          </a:xfrm>
        </p:grpSpPr>
        <p:pic>
          <p:nvPicPr>
            <p:cNvPr id="7" name="Picture 6" descr="coot_1ck7_tri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6991" y="4003637"/>
              <a:ext cx="1722120" cy="11506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69463" y="4985498"/>
              <a:ext cx="572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1ck7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77279" y="1058468"/>
            <a:ext cx="988189" cy="1087575"/>
            <a:chOff x="3833395" y="4271752"/>
            <a:chExt cx="988189" cy="1087575"/>
          </a:xfrm>
        </p:grpSpPr>
        <p:pic>
          <p:nvPicPr>
            <p:cNvPr id="6" name="Picture 5" descr="coot_1br9_tri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2602" y="4271752"/>
              <a:ext cx="968982" cy="72268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833395" y="5020773"/>
              <a:ext cx="57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1br9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3170099"/>
          </a:xfrm>
        </p:spPr>
        <p:txBody>
          <a:bodyPr/>
          <a:lstStyle/>
          <a:p>
            <a:r>
              <a:rPr lang="en-US" dirty="0"/>
              <a:t>Search for C in the density from refined A+</a:t>
            </a:r>
            <a:r>
              <a:rPr lang="en-US"/>
              <a:t>B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Search for D in the density from refined A+</a:t>
            </a:r>
            <a:r>
              <a:rPr lang="en-US"/>
              <a:t>B</a:t>
            </a:r>
            <a:r>
              <a:rPr lang="en-US" dirty="0"/>
              <a:t>+C: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631" y="4027556"/>
            <a:ext cx="8180169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onsolas"/>
                <a:cs typeface="Consolas"/>
              </a:rPr>
              <a:t>                              --- Summary ---</a:t>
            </a:r>
          </a:p>
          <a:p>
            <a:r>
              <a:rPr lang="en-US" sz="1400" dirty="0">
                <a:latin typeface="Consolas"/>
                <a:cs typeface="Consolas"/>
              </a:rPr>
              <a:t> +------------------------------------------------------------------------------+</a:t>
            </a:r>
          </a:p>
          <a:p>
            <a:r>
              <a:rPr lang="en-US" sz="1400" dirty="0">
                <a:latin typeface="Consolas"/>
                <a:cs typeface="Consolas"/>
              </a:rPr>
              <a:t> |     RF  TF   theta    phi     chi    tx     ty     tz    TFcnt  wRfac  Score |</a:t>
            </a:r>
          </a:p>
          <a:p>
            <a:r>
              <a:rPr lang="en-US" sz="1400" dirty="0">
                <a:latin typeface="Consolas"/>
                <a:cs typeface="Consolas"/>
              </a:rPr>
              <a:t> +------------------------------------------------------------------------------+</a:t>
            </a:r>
          </a:p>
          <a:p>
            <a:r>
              <a:rPr lang="en-US" sz="1400" dirty="0">
                <a:latin typeface="Consolas"/>
                <a:cs typeface="Consolas"/>
              </a:rPr>
              <a:t> |  1  88   1  172.00 -133.61  173.03  0.609  0.511  0.139  20.89  0.650  0.096 |</a:t>
            </a:r>
          </a:p>
          <a:p>
            <a:r>
              <a:rPr lang="en-US" sz="1400" dirty="0">
                <a:latin typeface="Consolas"/>
                <a:cs typeface="Consolas"/>
              </a:rPr>
              <a:t> |  2  86   1  171.51 -130.07  173.56  0.108  0.011  0.140  16.55  0.650  0.095 |</a:t>
            </a:r>
          </a:p>
          <a:p>
            <a:r>
              <a:rPr lang="en-US" sz="1400" dirty="0">
                <a:latin typeface="Consolas"/>
                <a:cs typeface="Consolas"/>
              </a:rPr>
              <a:t> |  3  87   1  172.85 -130.98  175.04  0.109  0.011  0.140  14.27  0.650  0.095 |</a:t>
            </a:r>
          </a:p>
          <a:p>
            <a:r>
              <a:rPr lang="en-US" sz="1400" dirty="0">
                <a:latin typeface="Consolas"/>
                <a:cs typeface="Consolas"/>
              </a:rPr>
              <a:t> |  4  59   1  165.81 -139.35  167.51  0.125  0.010  0.143   9.97  0.650  0.093 |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631" y="1281358"/>
            <a:ext cx="8180169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onsolas"/>
                <a:cs typeface="Consolas"/>
              </a:rPr>
              <a:t>                              --- Summary ---</a:t>
            </a:r>
          </a:p>
          <a:p>
            <a:r>
              <a:rPr lang="en-US" sz="1400" dirty="0">
                <a:latin typeface="Consolas"/>
                <a:cs typeface="Consolas"/>
              </a:rPr>
              <a:t> +------------------------------------------------------------------------------+</a:t>
            </a:r>
          </a:p>
          <a:p>
            <a:r>
              <a:rPr lang="en-US" sz="1400" dirty="0">
                <a:latin typeface="Consolas"/>
                <a:cs typeface="Consolas"/>
              </a:rPr>
              <a:t> |     RF  TF   theta    phi     chi    tx     ty     tz    TFcnt  wRfac  Score |</a:t>
            </a:r>
          </a:p>
          <a:p>
            <a:r>
              <a:rPr lang="en-US" sz="1400" dirty="0">
                <a:latin typeface="Consolas"/>
                <a:cs typeface="Consolas"/>
              </a:rPr>
              <a:t> +------------------------------------------------------------------------------+</a:t>
            </a:r>
          </a:p>
          <a:p>
            <a:r>
              <a:rPr lang="en-US" sz="1400" dirty="0">
                <a:latin typeface="Consolas"/>
                <a:cs typeface="Consolas"/>
              </a:rPr>
              <a:t> |  1  38   2   88.09 -107.50    4.93  0.763  0.000  0.200   9.00  0.661  0.090 |</a:t>
            </a:r>
          </a:p>
          <a:p>
            <a:r>
              <a:rPr lang="en-US" sz="1400" dirty="0">
                <a:latin typeface="Consolas"/>
                <a:cs typeface="Consolas"/>
              </a:rPr>
              <a:t> |  2  33   2   83.41  -96.71    5.51  0.763  0.000  0.200   9.38  0.661  0.090 |</a:t>
            </a:r>
          </a:p>
          <a:p>
            <a:r>
              <a:rPr lang="en-US" sz="1400" dirty="0">
                <a:latin typeface="Consolas"/>
                <a:cs typeface="Consolas"/>
              </a:rPr>
              <a:t> |  3  31   2  177.53 -175.94  179.16  0.236  0.000  0.699   9.49  0.661  0.089 |</a:t>
            </a:r>
          </a:p>
          <a:p>
            <a:r>
              <a:rPr lang="en-US" sz="1400" dirty="0">
                <a:latin typeface="Consolas"/>
                <a:cs typeface="Consolas"/>
              </a:rPr>
              <a:t> |  4  27   2  167.32 -104.44   51.93  0.850  0.000  0.388   2.57  0.662  0.082 |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SAPTF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746358"/>
          </a:xfrm>
        </p:spPr>
        <p:txBody>
          <a:bodyPr/>
          <a:lstStyle/>
          <a:p>
            <a:pPr algn="ctr"/>
            <a:r>
              <a:rPr lang="en-US" dirty="0"/>
              <a:t>Spherically Averaged Phased Translation Function</a:t>
            </a:r>
          </a:p>
          <a:p>
            <a:pPr algn="ctr"/>
            <a:r>
              <a:rPr lang="en-US" dirty="0"/>
              <a:t>(FFT based algorithm)</a:t>
            </a:r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901255" y="3035178"/>
            <a:ext cx="390525" cy="381000"/>
          </a:xfrm>
          <a:custGeom>
            <a:avLst/>
            <a:gdLst/>
            <a:ahLst/>
            <a:cxnLst>
              <a:cxn ang="0">
                <a:pos x="6" y="96"/>
              </a:cxn>
              <a:cxn ang="0">
                <a:pos x="102" y="0"/>
              </a:cxn>
              <a:cxn ang="0">
                <a:pos x="150" y="96"/>
              </a:cxn>
              <a:cxn ang="0">
                <a:pos x="246" y="96"/>
              </a:cxn>
              <a:cxn ang="0">
                <a:pos x="246" y="192"/>
              </a:cxn>
              <a:cxn ang="0">
                <a:pos x="150" y="240"/>
              </a:cxn>
              <a:cxn ang="0">
                <a:pos x="54" y="240"/>
              </a:cxn>
              <a:cxn ang="0">
                <a:pos x="6" y="96"/>
              </a:cxn>
              <a:cxn ang="0">
                <a:pos x="30" y="156"/>
              </a:cxn>
              <a:cxn ang="0">
                <a:pos x="6" y="96"/>
              </a:cxn>
            </a:cxnLst>
            <a:rect l="0" t="0" r="r" b="b"/>
            <a:pathLst>
              <a:path w="246" h="240">
                <a:moveTo>
                  <a:pt x="6" y="96"/>
                </a:moveTo>
                <a:lnTo>
                  <a:pt x="102" y="0"/>
                </a:lnTo>
                <a:lnTo>
                  <a:pt x="150" y="96"/>
                </a:lnTo>
                <a:lnTo>
                  <a:pt x="246" y="96"/>
                </a:lnTo>
                <a:cubicBezTo>
                  <a:pt x="246" y="128"/>
                  <a:pt x="246" y="160"/>
                  <a:pt x="246" y="192"/>
                </a:cubicBezTo>
                <a:lnTo>
                  <a:pt x="150" y="240"/>
                </a:lnTo>
                <a:lnTo>
                  <a:pt x="54" y="240"/>
                </a:lnTo>
                <a:cubicBezTo>
                  <a:pt x="38" y="192"/>
                  <a:pt x="20" y="145"/>
                  <a:pt x="6" y="96"/>
                </a:cubicBezTo>
                <a:cubicBezTo>
                  <a:pt x="0" y="75"/>
                  <a:pt x="30" y="156"/>
                  <a:pt x="30" y="156"/>
                </a:cubicBezTo>
                <a:cubicBezTo>
                  <a:pt x="30" y="156"/>
                  <a:pt x="14" y="116"/>
                  <a:pt x="6" y="96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Freeform 14"/>
          <p:cNvSpPr>
            <a:spLocks/>
          </p:cNvSpPr>
          <p:nvPr/>
        </p:nvSpPr>
        <p:spPr bwMode="auto">
          <a:xfrm>
            <a:off x="1808124" y="3465918"/>
            <a:ext cx="312738" cy="323850"/>
          </a:xfrm>
          <a:custGeom>
            <a:avLst/>
            <a:gdLst/>
            <a:ahLst/>
            <a:cxnLst>
              <a:cxn ang="0">
                <a:pos x="36" y="60"/>
              </a:cxn>
              <a:cxn ang="0">
                <a:pos x="108" y="0"/>
              </a:cxn>
              <a:cxn ang="0">
                <a:pos x="144" y="24"/>
              </a:cxn>
              <a:cxn ang="0">
                <a:pos x="156" y="72"/>
              </a:cxn>
              <a:cxn ang="0">
                <a:pos x="192" y="96"/>
              </a:cxn>
              <a:cxn ang="0">
                <a:pos x="144" y="204"/>
              </a:cxn>
              <a:cxn ang="0">
                <a:pos x="108" y="192"/>
              </a:cxn>
              <a:cxn ang="0">
                <a:pos x="96" y="156"/>
              </a:cxn>
              <a:cxn ang="0">
                <a:pos x="0" y="144"/>
              </a:cxn>
              <a:cxn ang="0">
                <a:pos x="12" y="108"/>
              </a:cxn>
              <a:cxn ang="0">
                <a:pos x="36" y="60"/>
              </a:cxn>
            </a:cxnLst>
            <a:rect l="0" t="0" r="r" b="b"/>
            <a:pathLst>
              <a:path w="197" h="204">
                <a:moveTo>
                  <a:pt x="36" y="60"/>
                </a:moveTo>
                <a:cubicBezTo>
                  <a:pt x="43" y="53"/>
                  <a:pt x="91" y="0"/>
                  <a:pt x="108" y="0"/>
                </a:cubicBezTo>
                <a:cubicBezTo>
                  <a:pt x="122" y="0"/>
                  <a:pt x="132" y="16"/>
                  <a:pt x="144" y="24"/>
                </a:cubicBezTo>
                <a:cubicBezTo>
                  <a:pt x="148" y="40"/>
                  <a:pt x="147" y="58"/>
                  <a:pt x="156" y="72"/>
                </a:cubicBezTo>
                <a:cubicBezTo>
                  <a:pt x="164" y="84"/>
                  <a:pt x="190" y="82"/>
                  <a:pt x="192" y="96"/>
                </a:cubicBezTo>
                <a:cubicBezTo>
                  <a:pt x="197" y="132"/>
                  <a:pt x="163" y="175"/>
                  <a:pt x="144" y="204"/>
                </a:cubicBezTo>
                <a:cubicBezTo>
                  <a:pt x="132" y="200"/>
                  <a:pt x="117" y="201"/>
                  <a:pt x="108" y="192"/>
                </a:cubicBezTo>
                <a:cubicBezTo>
                  <a:pt x="99" y="183"/>
                  <a:pt x="108" y="161"/>
                  <a:pt x="96" y="156"/>
                </a:cubicBezTo>
                <a:cubicBezTo>
                  <a:pt x="67" y="143"/>
                  <a:pt x="32" y="148"/>
                  <a:pt x="0" y="144"/>
                </a:cubicBezTo>
                <a:cubicBezTo>
                  <a:pt x="4" y="132"/>
                  <a:pt x="3" y="117"/>
                  <a:pt x="12" y="108"/>
                </a:cubicBezTo>
                <a:cubicBezTo>
                  <a:pt x="52" y="68"/>
                  <a:pt x="60" y="132"/>
                  <a:pt x="36" y="60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Freeform 15"/>
          <p:cNvSpPr>
            <a:spLocks/>
          </p:cNvSpPr>
          <p:nvPr/>
        </p:nvSpPr>
        <p:spPr bwMode="auto">
          <a:xfrm>
            <a:off x="2205520" y="3339978"/>
            <a:ext cx="358775" cy="568325"/>
          </a:xfrm>
          <a:custGeom>
            <a:avLst/>
            <a:gdLst/>
            <a:ahLst/>
            <a:cxnLst>
              <a:cxn ang="0">
                <a:pos x="46" y="237"/>
              </a:cxn>
              <a:cxn ang="0">
                <a:pos x="58" y="201"/>
              </a:cxn>
              <a:cxn ang="0">
                <a:pos x="94" y="189"/>
              </a:cxn>
              <a:cxn ang="0">
                <a:pos x="142" y="117"/>
              </a:cxn>
              <a:cxn ang="0">
                <a:pos x="154" y="33"/>
              </a:cxn>
              <a:cxn ang="0">
                <a:pos x="190" y="9"/>
              </a:cxn>
              <a:cxn ang="0">
                <a:pos x="214" y="81"/>
              </a:cxn>
              <a:cxn ang="0">
                <a:pos x="226" y="117"/>
              </a:cxn>
              <a:cxn ang="0">
                <a:pos x="202" y="189"/>
              </a:cxn>
              <a:cxn ang="0">
                <a:pos x="190" y="225"/>
              </a:cxn>
              <a:cxn ang="0">
                <a:pos x="118" y="249"/>
              </a:cxn>
              <a:cxn ang="0">
                <a:pos x="94" y="285"/>
              </a:cxn>
              <a:cxn ang="0">
                <a:pos x="70" y="357"/>
              </a:cxn>
              <a:cxn ang="0">
                <a:pos x="46" y="237"/>
              </a:cxn>
            </a:cxnLst>
            <a:rect l="0" t="0" r="r" b="b"/>
            <a:pathLst>
              <a:path w="226" h="358">
                <a:moveTo>
                  <a:pt x="46" y="237"/>
                </a:moveTo>
                <a:cubicBezTo>
                  <a:pt x="50" y="225"/>
                  <a:pt x="49" y="210"/>
                  <a:pt x="58" y="201"/>
                </a:cubicBezTo>
                <a:cubicBezTo>
                  <a:pt x="67" y="192"/>
                  <a:pt x="86" y="199"/>
                  <a:pt x="94" y="189"/>
                </a:cubicBezTo>
                <a:cubicBezTo>
                  <a:pt x="183" y="78"/>
                  <a:pt x="28" y="193"/>
                  <a:pt x="142" y="117"/>
                </a:cubicBezTo>
                <a:cubicBezTo>
                  <a:pt x="146" y="89"/>
                  <a:pt x="143" y="59"/>
                  <a:pt x="154" y="33"/>
                </a:cubicBezTo>
                <a:cubicBezTo>
                  <a:pt x="160" y="20"/>
                  <a:pt x="179" y="0"/>
                  <a:pt x="190" y="9"/>
                </a:cubicBezTo>
                <a:cubicBezTo>
                  <a:pt x="210" y="25"/>
                  <a:pt x="206" y="57"/>
                  <a:pt x="214" y="81"/>
                </a:cubicBezTo>
                <a:cubicBezTo>
                  <a:pt x="218" y="93"/>
                  <a:pt x="226" y="117"/>
                  <a:pt x="226" y="117"/>
                </a:cubicBezTo>
                <a:cubicBezTo>
                  <a:pt x="218" y="141"/>
                  <a:pt x="210" y="165"/>
                  <a:pt x="202" y="189"/>
                </a:cubicBezTo>
                <a:cubicBezTo>
                  <a:pt x="198" y="201"/>
                  <a:pt x="194" y="213"/>
                  <a:pt x="190" y="225"/>
                </a:cubicBezTo>
                <a:cubicBezTo>
                  <a:pt x="182" y="249"/>
                  <a:pt x="118" y="249"/>
                  <a:pt x="118" y="249"/>
                </a:cubicBezTo>
                <a:cubicBezTo>
                  <a:pt x="110" y="261"/>
                  <a:pt x="100" y="272"/>
                  <a:pt x="94" y="285"/>
                </a:cubicBezTo>
                <a:cubicBezTo>
                  <a:pt x="84" y="308"/>
                  <a:pt x="70" y="357"/>
                  <a:pt x="70" y="357"/>
                </a:cubicBezTo>
                <a:cubicBezTo>
                  <a:pt x="0" y="334"/>
                  <a:pt x="33" y="358"/>
                  <a:pt x="46" y="23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Freeform 16"/>
          <p:cNvSpPr>
            <a:spLocks/>
          </p:cNvSpPr>
          <p:nvPr/>
        </p:nvSpPr>
        <p:spPr bwMode="auto">
          <a:xfrm>
            <a:off x="2520380" y="3111378"/>
            <a:ext cx="358775" cy="666750"/>
          </a:xfrm>
          <a:custGeom>
            <a:avLst/>
            <a:gdLst/>
            <a:ahLst/>
            <a:cxnLst>
              <a:cxn ang="0">
                <a:pos x="13" y="36"/>
              </a:cxn>
              <a:cxn ang="0">
                <a:pos x="1" y="72"/>
              </a:cxn>
              <a:cxn ang="0">
                <a:pos x="97" y="288"/>
              </a:cxn>
              <a:cxn ang="0">
                <a:pos x="181" y="420"/>
              </a:cxn>
              <a:cxn ang="0">
                <a:pos x="181" y="276"/>
              </a:cxn>
              <a:cxn ang="0">
                <a:pos x="121" y="132"/>
              </a:cxn>
              <a:cxn ang="0">
                <a:pos x="61" y="0"/>
              </a:cxn>
              <a:cxn ang="0">
                <a:pos x="13" y="36"/>
              </a:cxn>
            </a:cxnLst>
            <a:rect l="0" t="0" r="r" b="b"/>
            <a:pathLst>
              <a:path w="226" h="420">
                <a:moveTo>
                  <a:pt x="13" y="36"/>
                </a:moveTo>
                <a:cubicBezTo>
                  <a:pt x="9" y="48"/>
                  <a:pt x="0" y="59"/>
                  <a:pt x="1" y="72"/>
                </a:cubicBezTo>
                <a:cubicBezTo>
                  <a:pt x="9" y="147"/>
                  <a:pt x="73" y="217"/>
                  <a:pt x="97" y="288"/>
                </a:cubicBezTo>
                <a:cubicBezTo>
                  <a:pt x="109" y="386"/>
                  <a:pt x="98" y="392"/>
                  <a:pt x="181" y="420"/>
                </a:cubicBezTo>
                <a:cubicBezTo>
                  <a:pt x="226" y="353"/>
                  <a:pt x="226" y="343"/>
                  <a:pt x="181" y="276"/>
                </a:cubicBezTo>
                <a:cubicBezTo>
                  <a:pt x="204" y="208"/>
                  <a:pt x="191" y="155"/>
                  <a:pt x="121" y="132"/>
                </a:cubicBezTo>
                <a:cubicBezTo>
                  <a:pt x="99" y="65"/>
                  <a:pt x="125" y="43"/>
                  <a:pt x="61" y="0"/>
                </a:cubicBezTo>
                <a:cubicBezTo>
                  <a:pt x="33" y="43"/>
                  <a:pt x="51" y="36"/>
                  <a:pt x="13" y="36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Freeform 17"/>
          <p:cNvSpPr>
            <a:spLocks/>
          </p:cNvSpPr>
          <p:nvPr/>
        </p:nvSpPr>
        <p:spPr bwMode="auto">
          <a:xfrm>
            <a:off x="2044130" y="4306766"/>
            <a:ext cx="192088" cy="214312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920180" y="2806578"/>
            <a:ext cx="3962400" cy="3276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Freeform 19"/>
          <p:cNvSpPr>
            <a:spLocks/>
          </p:cNvSpPr>
          <p:nvPr/>
        </p:nvSpPr>
        <p:spPr bwMode="auto">
          <a:xfrm>
            <a:off x="3282380" y="53973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Freeform 20"/>
          <p:cNvSpPr>
            <a:spLocks/>
          </p:cNvSpPr>
          <p:nvPr/>
        </p:nvSpPr>
        <p:spPr bwMode="auto">
          <a:xfrm>
            <a:off x="2444180" y="5244978"/>
            <a:ext cx="192088" cy="2143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Freeform 21"/>
          <p:cNvSpPr>
            <a:spLocks/>
          </p:cNvSpPr>
          <p:nvPr/>
        </p:nvSpPr>
        <p:spPr bwMode="auto">
          <a:xfrm>
            <a:off x="1605980" y="5321178"/>
            <a:ext cx="192088" cy="2143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Freeform 22"/>
          <p:cNvSpPr>
            <a:spLocks/>
          </p:cNvSpPr>
          <p:nvPr/>
        </p:nvSpPr>
        <p:spPr bwMode="auto">
          <a:xfrm>
            <a:off x="2063180" y="4863978"/>
            <a:ext cx="192088" cy="2143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Freeform 23"/>
          <p:cNvSpPr>
            <a:spLocks/>
          </p:cNvSpPr>
          <p:nvPr/>
        </p:nvSpPr>
        <p:spPr bwMode="auto">
          <a:xfrm>
            <a:off x="1682180" y="4635378"/>
            <a:ext cx="192088" cy="2143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Freeform 24"/>
          <p:cNvSpPr>
            <a:spLocks/>
          </p:cNvSpPr>
          <p:nvPr/>
        </p:nvSpPr>
        <p:spPr bwMode="auto">
          <a:xfrm>
            <a:off x="1758380" y="4940178"/>
            <a:ext cx="171450" cy="3286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Freeform 25"/>
          <p:cNvSpPr>
            <a:spLocks/>
          </p:cNvSpPr>
          <p:nvPr/>
        </p:nvSpPr>
        <p:spPr bwMode="auto">
          <a:xfrm>
            <a:off x="2520380" y="46353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Freeform 26"/>
          <p:cNvSpPr>
            <a:spLocks/>
          </p:cNvSpPr>
          <p:nvPr/>
        </p:nvSpPr>
        <p:spPr bwMode="auto">
          <a:xfrm>
            <a:off x="3358580" y="30351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Freeform 27"/>
          <p:cNvSpPr>
            <a:spLocks/>
          </p:cNvSpPr>
          <p:nvPr/>
        </p:nvSpPr>
        <p:spPr bwMode="auto">
          <a:xfrm>
            <a:off x="2748980" y="41019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Freeform 28"/>
          <p:cNvSpPr>
            <a:spLocks/>
          </p:cNvSpPr>
          <p:nvPr/>
        </p:nvSpPr>
        <p:spPr bwMode="auto">
          <a:xfrm>
            <a:off x="4272980" y="31875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Freeform 29"/>
          <p:cNvSpPr>
            <a:spLocks/>
          </p:cNvSpPr>
          <p:nvPr/>
        </p:nvSpPr>
        <p:spPr bwMode="auto">
          <a:xfrm>
            <a:off x="3434780" y="39495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Freeform 30"/>
          <p:cNvSpPr>
            <a:spLocks/>
          </p:cNvSpPr>
          <p:nvPr/>
        </p:nvSpPr>
        <p:spPr bwMode="auto">
          <a:xfrm>
            <a:off x="1377380" y="31113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Freeform 31"/>
          <p:cNvSpPr>
            <a:spLocks/>
          </p:cNvSpPr>
          <p:nvPr/>
        </p:nvSpPr>
        <p:spPr bwMode="auto">
          <a:xfrm>
            <a:off x="4425380" y="56259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Freeform 32"/>
          <p:cNvSpPr>
            <a:spLocks/>
          </p:cNvSpPr>
          <p:nvPr/>
        </p:nvSpPr>
        <p:spPr bwMode="auto">
          <a:xfrm>
            <a:off x="4272980" y="43305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Freeform 33"/>
          <p:cNvSpPr>
            <a:spLocks/>
          </p:cNvSpPr>
          <p:nvPr/>
        </p:nvSpPr>
        <p:spPr bwMode="auto">
          <a:xfrm>
            <a:off x="3358580" y="46353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Freeform 34"/>
          <p:cNvSpPr>
            <a:spLocks/>
          </p:cNvSpPr>
          <p:nvPr/>
        </p:nvSpPr>
        <p:spPr bwMode="auto">
          <a:xfrm>
            <a:off x="3891980" y="49401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Freeform 35"/>
          <p:cNvSpPr>
            <a:spLocks/>
          </p:cNvSpPr>
          <p:nvPr/>
        </p:nvSpPr>
        <p:spPr bwMode="auto">
          <a:xfrm>
            <a:off x="1301180" y="38733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Freeform 36"/>
          <p:cNvSpPr>
            <a:spLocks/>
          </p:cNvSpPr>
          <p:nvPr/>
        </p:nvSpPr>
        <p:spPr bwMode="auto">
          <a:xfrm>
            <a:off x="2291780" y="5549778"/>
            <a:ext cx="247650" cy="3810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Freeform 37"/>
          <p:cNvSpPr>
            <a:spLocks/>
          </p:cNvSpPr>
          <p:nvPr/>
        </p:nvSpPr>
        <p:spPr bwMode="auto">
          <a:xfrm>
            <a:off x="1605980" y="3873378"/>
            <a:ext cx="247650" cy="3810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Freeform 38"/>
          <p:cNvSpPr>
            <a:spLocks/>
          </p:cNvSpPr>
          <p:nvPr/>
        </p:nvSpPr>
        <p:spPr bwMode="auto">
          <a:xfrm>
            <a:off x="3815780" y="3644778"/>
            <a:ext cx="247650" cy="3810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Freeform 39"/>
          <p:cNvSpPr>
            <a:spLocks/>
          </p:cNvSpPr>
          <p:nvPr/>
        </p:nvSpPr>
        <p:spPr bwMode="auto">
          <a:xfrm>
            <a:off x="3663380" y="4025778"/>
            <a:ext cx="247650" cy="3810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Freeform 40"/>
          <p:cNvSpPr>
            <a:spLocks/>
          </p:cNvSpPr>
          <p:nvPr/>
        </p:nvSpPr>
        <p:spPr bwMode="auto">
          <a:xfrm>
            <a:off x="1148780" y="4559178"/>
            <a:ext cx="247650" cy="3810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Freeform 41"/>
          <p:cNvSpPr>
            <a:spLocks/>
          </p:cNvSpPr>
          <p:nvPr/>
        </p:nvSpPr>
        <p:spPr bwMode="auto">
          <a:xfrm>
            <a:off x="4349180" y="4863978"/>
            <a:ext cx="247650" cy="3810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Freeform 42"/>
          <p:cNvSpPr>
            <a:spLocks/>
          </p:cNvSpPr>
          <p:nvPr/>
        </p:nvSpPr>
        <p:spPr bwMode="auto">
          <a:xfrm>
            <a:off x="3587180" y="5549778"/>
            <a:ext cx="400050" cy="3048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Freeform 43"/>
          <p:cNvSpPr>
            <a:spLocks/>
          </p:cNvSpPr>
          <p:nvPr/>
        </p:nvSpPr>
        <p:spPr bwMode="auto">
          <a:xfrm>
            <a:off x="4120580" y="3873378"/>
            <a:ext cx="192088" cy="2143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Freeform 44"/>
          <p:cNvSpPr>
            <a:spLocks/>
          </p:cNvSpPr>
          <p:nvPr/>
        </p:nvSpPr>
        <p:spPr bwMode="auto">
          <a:xfrm>
            <a:off x="2977580" y="4330578"/>
            <a:ext cx="192088" cy="2143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Freeform 45"/>
          <p:cNvSpPr>
            <a:spLocks/>
          </p:cNvSpPr>
          <p:nvPr/>
        </p:nvSpPr>
        <p:spPr bwMode="auto">
          <a:xfrm>
            <a:off x="2021905" y="3219328"/>
            <a:ext cx="206375" cy="123825"/>
          </a:xfrm>
          <a:custGeom>
            <a:avLst/>
            <a:gdLst/>
            <a:ahLst/>
            <a:cxnLst>
              <a:cxn ang="0">
                <a:pos x="26" y="76"/>
              </a:cxn>
              <a:cxn ang="0">
                <a:pos x="2" y="40"/>
              </a:cxn>
              <a:cxn ang="0">
                <a:pos x="14" y="4"/>
              </a:cxn>
              <a:cxn ang="0">
                <a:pos x="86" y="28"/>
              </a:cxn>
              <a:cxn ang="0">
                <a:pos x="122" y="64"/>
              </a:cxn>
              <a:cxn ang="0">
                <a:pos x="26" y="76"/>
              </a:cxn>
            </a:cxnLst>
            <a:rect l="0" t="0" r="r" b="b"/>
            <a:pathLst>
              <a:path w="130" h="78">
                <a:moveTo>
                  <a:pt x="26" y="76"/>
                </a:moveTo>
                <a:cubicBezTo>
                  <a:pt x="18" y="64"/>
                  <a:pt x="4" y="54"/>
                  <a:pt x="2" y="40"/>
                </a:cubicBezTo>
                <a:cubicBezTo>
                  <a:pt x="0" y="28"/>
                  <a:pt x="1" y="6"/>
                  <a:pt x="14" y="4"/>
                </a:cubicBezTo>
                <a:cubicBezTo>
                  <a:pt x="39" y="0"/>
                  <a:pt x="86" y="28"/>
                  <a:pt x="86" y="28"/>
                </a:cubicBezTo>
                <a:cubicBezTo>
                  <a:pt x="98" y="40"/>
                  <a:pt x="130" y="49"/>
                  <a:pt x="122" y="64"/>
                </a:cubicBezTo>
                <a:cubicBezTo>
                  <a:pt x="115" y="78"/>
                  <a:pt x="44" y="76"/>
                  <a:pt x="26" y="76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Freeform 46"/>
          <p:cNvSpPr>
            <a:spLocks/>
          </p:cNvSpPr>
          <p:nvPr/>
        </p:nvSpPr>
        <p:spPr bwMode="auto">
          <a:xfrm>
            <a:off x="2612455" y="3263778"/>
            <a:ext cx="219075" cy="4476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" y="36"/>
              </a:cxn>
              <a:cxn ang="0">
                <a:pos x="26" y="72"/>
              </a:cxn>
              <a:cxn ang="0">
                <a:pos x="74" y="180"/>
              </a:cxn>
              <a:cxn ang="0">
                <a:pos x="74" y="276"/>
              </a:cxn>
              <a:cxn ang="0">
                <a:pos x="110" y="264"/>
              </a:cxn>
              <a:cxn ang="0">
                <a:pos x="14" y="0"/>
              </a:cxn>
            </a:cxnLst>
            <a:rect l="0" t="0" r="r" b="b"/>
            <a:pathLst>
              <a:path w="138" h="282">
                <a:moveTo>
                  <a:pt x="14" y="0"/>
                </a:moveTo>
                <a:cubicBezTo>
                  <a:pt x="10" y="12"/>
                  <a:pt x="0" y="24"/>
                  <a:pt x="2" y="36"/>
                </a:cubicBezTo>
                <a:cubicBezTo>
                  <a:pt x="4" y="50"/>
                  <a:pt x="20" y="59"/>
                  <a:pt x="26" y="72"/>
                </a:cubicBezTo>
                <a:cubicBezTo>
                  <a:pt x="43" y="107"/>
                  <a:pt x="62" y="143"/>
                  <a:pt x="74" y="180"/>
                </a:cubicBezTo>
                <a:cubicBezTo>
                  <a:pt x="73" y="185"/>
                  <a:pt x="47" y="263"/>
                  <a:pt x="74" y="276"/>
                </a:cubicBezTo>
                <a:cubicBezTo>
                  <a:pt x="85" y="282"/>
                  <a:pt x="98" y="268"/>
                  <a:pt x="110" y="264"/>
                </a:cubicBezTo>
                <a:cubicBezTo>
                  <a:pt x="138" y="179"/>
                  <a:pt x="65" y="68"/>
                  <a:pt x="14" y="0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Freeform 47"/>
          <p:cNvSpPr>
            <a:spLocks/>
          </p:cNvSpPr>
          <p:nvPr/>
        </p:nvSpPr>
        <p:spPr bwMode="auto">
          <a:xfrm>
            <a:off x="1904962" y="3570693"/>
            <a:ext cx="146050" cy="161925"/>
          </a:xfrm>
          <a:custGeom>
            <a:avLst/>
            <a:gdLst/>
            <a:ahLst/>
            <a:cxnLst>
              <a:cxn ang="0">
                <a:pos x="59" y="18"/>
              </a:cxn>
              <a:cxn ang="0">
                <a:pos x="23" y="6"/>
              </a:cxn>
              <a:cxn ang="0">
                <a:pos x="23" y="78"/>
              </a:cxn>
              <a:cxn ang="0">
                <a:pos x="59" y="102"/>
              </a:cxn>
              <a:cxn ang="0">
                <a:pos x="59" y="18"/>
              </a:cxn>
            </a:cxnLst>
            <a:rect l="0" t="0" r="r" b="b"/>
            <a:pathLst>
              <a:path w="92" h="102">
                <a:moveTo>
                  <a:pt x="59" y="18"/>
                </a:moveTo>
                <a:cubicBezTo>
                  <a:pt x="47" y="14"/>
                  <a:pt x="34" y="0"/>
                  <a:pt x="23" y="6"/>
                </a:cubicBezTo>
                <a:cubicBezTo>
                  <a:pt x="0" y="17"/>
                  <a:pt x="14" y="67"/>
                  <a:pt x="23" y="78"/>
                </a:cubicBezTo>
                <a:cubicBezTo>
                  <a:pt x="32" y="89"/>
                  <a:pt x="47" y="94"/>
                  <a:pt x="59" y="102"/>
                </a:cubicBezTo>
                <a:cubicBezTo>
                  <a:pt x="83" y="66"/>
                  <a:pt x="92" y="51"/>
                  <a:pt x="59" y="18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Freeform 48"/>
          <p:cNvSpPr>
            <a:spLocks/>
          </p:cNvSpPr>
          <p:nvPr/>
        </p:nvSpPr>
        <p:spPr bwMode="auto">
          <a:xfrm>
            <a:off x="3758630" y="4216278"/>
            <a:ext cx="136525" cy="131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60"/>
              </a:cxn>
              <a:cxn ang="0">
                <a:pos x="48" y="72"/>
              </a:cxn>
              <a:cxn ang="0">
                <a:pos x="0" y="0"/>
              </a:cxn>
            </a:cxnLst>
            <a:rect l="0" t="0" r="r" b="b"/>
            <a:pathLst>
              <a:path w="86" h="83">
                <a:moveTo>
                  <a:pt x="0" y="0"/>
                </a:moveTo>
                <a:cubicBezTo>
                  <a:pt x="4" y="20"/>
                  <a:pt x="1" y="43"/>
                  <a:pt x="12" y="60"/>
                </a:cubicBezTo>
                <a:cubicBezTo>
                  <a:pt x="19" y="71"/>
                  <a:pt x="41" y="83"/>
                  <a:pt x="48" y="72"/>
                </a:cubicBezTo>
                <a:cubicBezTo>
                  <a:pt x="86" y="15"/>
                  <a:pt x="0" y="30"/>
                  <a:pt x="0" y="0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Freeform 49"/>
          <p:cNvSpPr>
            <a:spLocks/>
          </p:cNvSpPr>
          <p:nvPr/>
        </p:nvSpPr>
        <p:spPr bwMode="auto">
          <a:xfrm>
            <a:off x="2376970" y="3484441"/>
            <a:ext cx="155575" cy="241300"/>
          </a:xfrm>
          <a:custGeom>
            <a:avLst/>
            <a:gdLst/>
            <a:ahLst/>
            <a:cxnLst>
              <a:cxn ang="0">
                <a:pos x="60" y="41"/>
              </a:cxn>
              <a:cxn ang="0">
                <a:pos x="24" y="53"/>
              </a:cxn>
              <a:cxn ang="0">
                <a:pos x="0" y="125"/>
              </a:cxn>
              <a:cxn ang="0">
                <a:pos x="36" y="149"/>
              </a:cxn>
              <a:cxn ang="0">
                <a:pos x="60" y="113"/>
              </a:cxn>
              <a:cxn ang="0">
                <a:pos x="84" y="41"/>
              </a:cxn>
              <a:cxn ang="0">
                <a:pos x="60" y="41"/>
              </a:cxn>
            </a:cxnLst>
            <a:rect l="0" t="0" r="r" b="b"/>
            <a:pathLst>
              <a:path w="98" h="152">
                <a:moveTo>
                  <a:pt x="60" y="41"/>
                </a:moveTo>
                <a:cubicBezTo>
                  <a:pt x="48" y="45"/>
                  <a:pt x="31" y="43"/>
                  <a:pt x="24" y="53"/>
                </a:cubicBezTo>
                <a:cubicBezTo>
                  <a:pt x="9" y="74"/>
                  <a:pt x="0" y="125"/>
                  <a:pt x="0" y="125"/>
                </a:cubicBezTo>
                <a:cubicBezTo>
                  <a:pt x="12" y="133"/>
                  <a:pt x="22" y="152"/>
                  <a:pt x="36" y="149"/>
                </a:cubicBezTo>
                <a:cubicBezTo>
                  <a:pt x="50" y="146"/>
                  <a:pt x="54" y="126"/>
                  <a:pt x="60" y="113"/>
                </a:cubicBezTo>
                <a:cubicBezTo>
                  <a:pt x="70" y="90"/>
                  <a:pt x="76" y="65"/>
                  <a:pt x="84" y="41"/>
                </a:cubicBezTo>
                <a:cubicBezTo>
                  <a:pt x="98" y="0"/>
                  <a:pt x="14" y="87"/>
                  <a:pt x="60" y="41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Freeform 50"/>
          <p:cNvSpPr>
            <a:spLocks/>
          </p:cNvSpPr>
          <p:nvPr/>
        </p:nvSpPr>
        <p:spPr bwMode="auto">
          <a:xfrm>
            <a:off x="3649093" y="5664078"/>
            <a:ext cx="185737" cy="152400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5" y="72"/>
              </a:cxn>
              <a:cxn ang="0">
                <a:pos x="117" y="96"/>
              </a:cxn>
              <a:cxn ang="0">
                <a:pos x="45" y="0"/>
              </a:cxn>
            </a:cxnLst>
            <a:rect l="0" t="0" r="r" b="b"/>
            <a:pathLst>
              <a:path w="117" h="96">
                <a:moveTo>
                  <a:pt x="45" y="0"/>
                </a:moveTo>
                <a:cubicBezTo>
                  <a:pt x="26" y="28"/>
                  <a:pt x="0" y="44"/>
                  <a:pt x="45" y="72"/>
                </a:cubicBezTo>
                <a:cubicBezTo>
                  <a:pt x="66" y="85"/>
                  <a:pt x="117" y="96"/>
                  <a:pt x="117" y="96"/>
                </a:cubicBezTo>
                <a:cubicBezTo>
                  <a:pt x="101" y="47"/>
                  <a:pt x="109" y="0"/>
                  <a:pt x="45" y="0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Oval 52"/>
          <p:cNvSpPr>
            <a:spLocks noChangeArrowheads="1"/>
          </p:cNvSpPr>
          <p:nvPr/>
        </p:nvSpPr>
        <p:spPr bwMode="auto">
          <a:xfrm>
            <a:off x="1682180" y="2882778"/>
            <a:ext cx="1295400" cy="1219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Oval 51"/>
          <p:cNvSpPr>
            <a:spLocks noChangeArrowheads="1"/>
          </p:cNvSpPr>
          <p:nvPr/>
        </p:nvSpPr>
        <p:spPr bwMode="auto">
          <a:xfrm>
            <a:off x="5791200" y="4863978"/>
            <a:ext cx="1295400" cy="1219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Freeform 53"/>
          <p:cNvSpPr>
            <a:spLocks/>
          </p:cNvSpPr>
          <p:nvPr/>
        </p:nvSpPr>
        <p:spPr bwMode="auto">
          <a:xfrm>
            <a:off x="5943600" y="5168778"/>
            <a:ext cx="1104900" cy="6096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48" y="48"/>
              </a:cxn>
              <a:cxn ang="0">
                <a:pos x="60" y="12"/>
              </a:cxn>
              <a:cxn ang="0">
                <a:pos x="96" y="0"/>
              </a:cxn>
              <a:cxn ang="0">
                <a:pos x="132" y="12"/>
              </a:cxn>
              <a:cxn ang="0">
                <a:pos x="180" y="168"/>
              </a:cxn>
              <a:cxn ang="0">
                <a:pos x="168" y="348"/>
              </a:cxn>
              <a:cxn ang="0">
                <a:pos x="144" y="312"/>
              </a:cxn>
              <a:cxn ang="0">
                <a:pos x="204" y="120"/>
              </a:cxn>
              <a:cxn ang="0">
                <a:pos x="276" y="24"/>
              </a:cxn>
              <a:cxn ang="0">
                <a:pos x="336" y="120"/>
              </a:cxn>
              <a:cxn ang="0">
                <a:pos x="348" y="156"/>
              </a:cxn>
              <a:cxn ang="0">
                <a:pos x="348" y="372"/>
              </a:cxn>
              <a:cxn ang="0">
                <a:pos x="312" y="360"/>
              </a:cxn>
              <a:cxn ang="0">
                <a:pos x="264" y="228"/>
              </a:cxn>
              <a:cxn ang="0">
                <a:pos x="408" y="36"/>
              </a:cxn>
              <a:cxn ang="0">
                <a:pos x="468" y="48"/>
              </a:cxn>
              <a:cxn ang="0">
                <a:pos x="540" y="144"/>
              </a:cxn>
              <a:cxn ang="0">
                <a:pos x="504" y="372"/>
              </a:cxn>
              <a:cxn ang="0">
                <a:pos x="456" y="240"/>
              </a:cxn>
              <a:cxn ang="0">
                <a:pos x="564" y="12"/>
              </a:cxn>
              <a:cxn ang="0">
                <a:pos x="588" y="48"/>
              </a:cxn>
              <a:cxn ang="0">
                <a:pos x="624" y="72"/>
              </a:cxn>
              <a:cxn ang="0">
                <a:pos x="648" y="144"/>
              </a:cxn>
              <a:cxn ang="0">
                <a:pos x="648" y="252"/>
              </a:cxn>
            </a:cxnLst>
            <a:rect l="0" t="0" r="r" b="b"/>
            <a:pathLst>
              <a:path w="696" h="384">
                <a:moveTo>
                  <a:pt x="0" y="192"/>
                </a:moveTo>
                <a:cubicBezTo>
                  <a:pt x="16" y="144"/>
                  <a:pt x="32" y="96"/>
                  <a:pt x="48" y="48"/>
                </a:cubicBezTo>
                <a:cubicBezTo>
                  <a:pt x="52" y="36"/>
                  <a:pt x="48" y="16"/>
                  <a:pt x="60" y="12"/>
                </a:cubicBezTo>
                <a:cubicBezTo>
                  <a:pt x="72" y="8"/>
                  <a:pt x="84" y="4"/>
                  <a:pt x="96" y="0"/>
                </a:cubicBezTo>
                <a:cubicBezTo>
                  <a:pt x="108" y="4"/>
                  <a:pt x="125" y="2"/>
                  <a:pt x="132" y="12"/>
                </a:cubicBezTo>
                <a:cubicBezTo>
                  <a:pt x="156" y="45"/>
                  <a:pt x="169" y="125"/>
                  <a:pt x="180" y="168"/>
                </a:cubicBezTo>
                <a:cubicBezTo>
                  <a:pt x="176" y="228"/>
                  <a:pt x="183" y="290"/>
                  <a:pt x="168" y="348"/>
                </a:cubicBezTo>
                <a:cubicBezTo>
                  <a:pt x="165" y="362"/>
                  <a:pt x="145" y="326"/>
                  <a:pt x="144" y="312"/>
                </a:cubicBezTo>
                <a:cubicBezTo>
                  <a:pt x="137" y="237"/>
                  <a:pt x="162" y="176"/>
                  <a:pt x="204" y="120"/>
                </a:cubicBezTo>
                <a:cubicBezTo>
                  <a:pt x="220" y="72"/>
                  <a:pt x="234" y="52"/>
                  <a:pt x="276" y="24"/>
                </a:cubicBezTo>
                <a:cubicBezTo>
                  <a:pt x="333" y="62"/>
                  <a:pt x="307" y="34"/>
                  <a:pt x="336" y="120"/>
                </a:cubicBezTo>
                <a:cubicBezTo>
                  <a:pt x="340" y="132"/>
                  <a:pt x="348" y="156"/>
                  <a:pt x="348" y="156"/>
                </a:cubicBezTo>
                <a:cubicBezTo>
                  <a:pt x="358" y="225"/>
                  <a:pt x="376" y="303"/>
                  <a:pt x="348" y="372"/>
                </a:cubicBezTo>
                <a:cubicBezTo>
                  <a:pt x="343" y="384"/>
                  <a:pt x="324" y="364"/>
                  <a:pt x="312" y="360"/>
                </a:cubicBezTo>
                <a:cubicBezTo>
                  <a:pt x="282" y="314"/>
                  <a:pt x="275" y="283"/>
                  <a:pt x="264" y="228"/>
                </a:cubicBezTo>
                <a:cubicBezTo>
                  <a:pt x="288" y="157"/>
                  <a:pt x="335" y="60"/>
                  <a:pt x="408" y="36"/>
                </a:cubicBezTo>
                <a:cubicBezTo>
                  <a:pt x="428" y="40"/>
                  <a:pt x="449" y="41"/>
                  <a:pt x="468" y="48"/>
                </a:cubicBezTo>
                <a:cubicBezTo>
                  <a:pt x="512" y="64"/>
                  <a:pt x="516" y="108"/>
                  <a:pt x="540" y="144"/>
                </a:cubicBezTo>
                <a:cubicBezTo>
                  <a:pt x="551" y="240"/>
                  <a:pt x="556" y="293"/>
                  <a:pt x="504" y="372"/>
                </a:cubicBezTo>
                <a:cubicBezTo>
                  <a:pt x="474" y="326"/>
                  <a:pt x="467" y="295"/>
                  <a:pt x="456" y="240"/>
                </a:cubicBezTo>
                <a:cubicBezTo>
                  <a:pt x="472" y="158"/>
                  <a:pt x="472" y="43"/>
                  <a:pt x="564" y="12"/>
                </a:cubicBezTo>
                <a:cubicBezTo>
                  <a:pt x="572" y="24"/>
                  <a:pt x="578" y="38"/>
                  <a:pt x="588" y="48"/>
                </a:cubicBezTo>
                <a:cubicBezTo>
                  <a:pt x="598" y="58"/>
                  <a:pt x="616" y="60"/>
                  <a:pt x="624" y="72"/>
                </a:cubicBezTo>
                <a:cubicBezTo>
                  <a:pt x="637" y="93"/>
                  <a:pt x="648" y="144"/>
                  <a:pt x="648" y="144"/>
                </a:cubicBezTo>
                <a:cubicBezTo>
                  <a:pt x="660" y="256"/>
                  <a:pt x="696" y="252"/>
                  <a:pt x="648" y="252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750960" y="3035178"/>
            <a:ext cx="730250" cy="685800"/>
            <a:chOff x="5486400" y="2133600"/>
            <a:chExt cx="730250" cy="685800"/>
          </a:xfrm>
        </p:grpSpPr>
        <p:sp>
          <p:nvSpPr>
            <p:cNvPr id="109" name="Line 55"/>
            <p:cNvSpPr>
              <a:spLocks noChangeShapeType="1"/>
            </p:cNvSpPr>
            <p:nvPr/>
          </p:nvSpPr>
          <p:spPr bwMode="auto">
            <a:xfrm flipV="1">
              <a:off x="5486400" y="21336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Line 56"/>
            <p:cNvSpPr>
              <a:spLocks noChangeShapeType="1"/>
            </p:cNvSpPr>
            <p:nvPr/>
          </p:nvSpPr>
          <p:spPr bwMode="auto">
            <a:xfrm>
              <a:off x="5486400" y="28194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58"/>
            <p:cNvSpPr>
              <a:spLocks/>
            </p:cNvSpPr>
            <p:nvPr/>
          </p:nvSpPr>
          <p:spPr bwMode="auto">
            <a:xfrm>
              <a:off x="5486400" y="2438400"/>
              <a:ext cx="730250" cy="30797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36" y="156"/>
                </a:cxn>
                <a:cxn ang="0">
                  <a:pos x="96" y="12"/>
                </a:cxn>
                <a:cxn ang="0">
                  <a:pos x="168" y="120"/>
                </a:cxn>
                <a:cxn ang="0">
                  <a:pos x="192" y="156"/>
                </a:cxn>
                <a:cxn ang="0">
                  <a:pos x="252" y="72"/>
                </a:cxn>
                <a:cxn ang="0">
                  <a:pos x="300" y="0"/>
                </a:cxn>
                <a:cxn ang="0">
                  <a:pos x="372" y="156"/>
                </a:cxn>
                <a:cxn ang="0">
                  <a:pos x="408" y="168"/>
                </a:cxn>
                <a:cxn ang="0">
                  <a:pos x="432" y="192"/>
                </a:cxn>
              </a:cxnLst>
              <a:rect l="0" t="0" r="r" b="b"/>
              <a:pathLst>
                <a:path w="460" h="194">
                  <a:moveTo>
                    <a:pt x="0" y="180"/>
                  </a:moveTo>
                  <a:cubicBezTo>
                    <a:pt x="12" y="172"/>
                    <a:pt x="28" y="168"/>
                    <a:pt x="36" y="156"/>
                  </a:cubicBezTo>
                  <a:cubicBezTo>
                    <a:pt x="65" y="110"/>
                    <a:pt x="65" y="58"/>
                    <a:pt x="96" y="12"/>
                  </a:cubicBezTo>
                  <a:cubicBezTo>
                    <a:pt x="120" y="48"/>
                    <a:pt x="144" y="84"/>
                    <a:pt x="168" y="120"/>
                  </a:cubicBezTo>
                  <a:cubicBezTo>
                    <a:pt x="176" y="132"/>
                    <a:pt x="192" y="156"/>
                    <a:pt x="192" y="156"/>
                  </a:cubicBezTo>
                  <a:cubicBezTo>
                    <a:pt x="252" y="136"/>
                    <a:pt x="224" y="156"/>
                    <a:pt x="252" y="72"/>
                  </a:cubicBezTo>
                  <a:cubicBezTo>
                    <a:pt x="261" y="45"/>
                    <a:pt x="300" y="0"/>
                    <a:pt x="300" y="0"/>
                  </a:cubicBezTo>
                  <a:cubicBezTo>
                    <a:pt x="401" y="34"/>
                    <a:pt x="335" y="63"/>
                    <a:pt x="372" y="156"/>
                  </a:cubicBezTo>
                  <a:cubicBezTo>
                    <a:pt x="377" y="168"/>
                    <a:pt x="397" y="162"/>
                    <a:pt x="408" y="168"/>
                  </a:cubicBezTo>
                  <a:cubicBezTo>
                    <a:pt x="460" y="194"/>
                    <a:pt x="455" y="192"/>
                    <a:pt x="432" y="192"/>
                  </a:cubicBezTo>
                </a:path>
              </a:pathLst>
            </a:custGeom>
            <a:noFill/>
            <a:ln w="38100" cap="flat" cmpd="sng">
              <a:solidFill>
                <a:srgbClr val="00CC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543800" y="3035178"/>
            <a:ext cx="730250" cy="685800"/>
            <a:chOff x="7543800" y="1981200"/>
            <a:chExt cx="730250" cy="685800"/>
          </a:xfrm>
        </p:grpSpPr>
        <p:sp>
          <p:nvSpPr>
            <p:cNvPr id="111" name="Freeform 57"/>
            <p:cNvSpPr>
              <a:spLocks/>
            </p:cNvSpPr>
            <p:nvPr/>
          </p:nvSpPr>
          <p:spPr bwMode="auto">
            <a:xfrm>
              <a:off x="7543800" y="2286000"/>
              <a:ext cx="730250" cy="30797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36" y="156"/>
                </a:cxn>
                <a:cxn ang="0">
                  <a:pos x="96" y="12"/>
                </a:cxn>
                <a:cxn ang="0">
                  <a:pos x="168" y="120"/>
                </a:cxn>
                <a:cxn ang="0">
                  <a:pos x="192" y="156"/>
                </a:cxn>
                <a:cxn ang="0">
                  <a:pos x="252" y="72"/>
                </a:cxn>
                <a:cxn ang="0">
                  <a:pos x="300" y="0"/>
                </a:cxn>
                <a:cxn ang="0">
                  <a:pos x="372" y="156"/>
                </a:cxn>
                <a:cxn ang="0">
                  <a:pos x="408" y="168"/>
                </a:cxn>
                <a:cxn ang="0">
                  <a:pos x="432" y="192"/>
                </a:cxn>
              </a:cxnLst>
              <a:rect l="0" t="0" r="r" b="b"/>
              <a:pathLst>
                <a:path w="460" h="194">
                  <a:moveTo>
                    <a:pt x="0" y="180"/>
                  </a:moveTo>
                  <a:cubicBezTo>
                    <a:pt x="12" y="172"/>
                    <a:pt x="28" y="168"/>
                    <a:pt x="36" y="156"/>
                  </a:cubicBezTo>
                  <a:cubicBezTo>
                    <a:pt x="65" y="110"/>
                    <a:pt x="65" y="58"/>
                    <a:pt x="96" y="12"/>
                  </a:cubicBezTo>
                  <a:cubicBezTo>
                    <a:pt x="120" y="48"/>
                    <a:pt x="144" y="84"/>
                    <a:pt x="168" y="120"/>
                  </a:cubicBezTo>
                  <a:cubicBezTo>
                    <a:pt x="176" y="132"/>
                    <a:pt x="192" y="156"/>
                    <a:pt x="192" y="156"/>
                  </a:cubicBezTo>
                  <a:cubicBezTo>
                    <a:pt x="252" y="136"/>
                    <a:pt x="224" y="156"/>
                    <a:pt x="252" y="72"/>
                  </a:cubicBezTo>
                  <a:cubicBezTo>
                    <a:pt x="261" y="45"/>
                    <a:pt x="300" y="0"/>
                    <a:pt x="300" y="0"/>
                  </a:cubicBezTo>
                  <a:cubicBezTo>
                    <a:pt x="401" y="34"/>
                    <a:pt x="335" y="63"/>
                    <a:pt x="372" y="156"/>
                  </a:cubicBezTo>
                  <a:cubicBezTo>
                    <a:pt x="377" y="168"/>
                    <a:pt x="397" y="162"/>
                    <a:pt x="408" y="168"/>
                  </a:cubicBezTo>
                  <a:cubicBezTo>
                    <a:pt x="460" y="194"/>
                    <a:pt x="455" y="192"/>
                    <a:pt x="432" y="192"/>
                  </a:cubicBezTo>
                </a:path>
              </a:pathLst>
            </a:custGeom>
            <a:noFill/>
            <a:ln w="38100" cap="flat" cmpd="sng">
              <a:solidFill>
                <a:srgbClr val="00CC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Line 59"/>
            <p:cNvSpPr>
              <a:spLocks noChangeShapeType="1"/>
            </p:cNvSpPr>
            <p:nvPr/>
          </p:nvSpPr>
          <p:spPr bwMode="auto">
            <a:xfrm>
              <a:off x="7543800" y="26670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Line 60"/>
            <p:cNvSpPr>
              <a:spLocks noChangeShapeType="1"/>
            </p:cNvSpPr>
            <p:nvPr/>
          </p:nvSpPr>
          <p:spPr bwMode="auto">
            <a:xfrm flipV="1">
              <a:off x="7543800" y="1981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5" name="Line 61"/>
          <p:cNvSpPr>
            <a:spLocks noChangeShapeType="1"/>
          </p:cNvSpPr>
          <p:nvPr/>
        </p:nvSpPr>
        <p:spPr bwMode="auto">
          <a:xfrm>
            <a:off x="2990280" y="3492378"/>
            <a:ext cx="2578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Line 62"/>
          <p:cNvSpPr>
            <a:spLocks noChangeShapeType="1"/>
          </p:cNvSpPr>
          <p:nvPr/>
        </p:nvSpPr>
        <p:spPr bwMode="auto">
          <a:xfrm flipV="1">
            <a:off x="6819813" y="3857502"/>
            <a:ext cx="733511" cy="110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513213"/>
              </p:ext>
            </p:extLst>
          </p:nvPr>
        </p:nvGraphicFramePr>
        <p:xfrm>
          <a:off x="5750960" y="2626128"/>
          <a:ext cx="114458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" name="Equation" r:id="rId4" imgW="571500" imgH="203200" progId="Equation.3">
                  <p:embed/>
                </p:oleObj>
              </mc:Choice>
              <mc:Fallback>
                <p:oleObj name="Equation" r:id="rId4" imgW="571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0960" y="2626128"/>
                        <a:ext cx="1144587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7543800" y="2626128"/>
          <a:ext cx="10906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6" name="Equation" r:id="rId6" imgW="546100" imgH="177800" progId="Equation.3">
                  <p:embed/>
                </p:oleObj>
              </mc:Choice>
              <mc:Fallback>
                <p:oleObj name="Equation" r:id="rId6" imgW="5461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626128"/>
                        <a:ext cx="1090613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209007" y="1787879"/>
          <a:ext cx="47259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7" name="Equation" r:id="rId8" imgW="2362200" imgH="241300" progId="Equation.3">
                  <p:embed/>
                </p:oleObj>
              </mc:Choice>
              <mc:Fallback>
                <p:oleObj name="Equation" r:id="rId8" imgW="23622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007" y="1787879"/>
                        <a:ext cx="4725987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164861" y="2900172"/>
          <a:ext cx="6111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" name="Equation" r:id="rId10" imgW="304800" imgH="165100" progId="Equation.3">
                  <p:embed/>
                </p:oleObj>
              </mc:Choice>
              <mc:Fallback>
                <p:oleObj name="Equation" r:id="rId10" imgW="304800" imgH="165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61" y="2900172"/>
                        <a:ext cx="611188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7244169" y="5108272"/>
          <a:ext cx="83661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9" name="Equation" r:id="rId12" imgW="419100" imgH="139700" progId="Equation.3">
                  <p:embed/>
                </p:oleObj>
              </mc:Choice>
              <mc:Fallback>
                <p:oleObj name="Equation" r:id="rId12" imgW="419100" imgH="13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4169" y="5108272"/>
                        <a:ext cx="836613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Line 54"/>
          <p:cNvSpPr>
            <a:spLocks noChangeShapeType="1"/>
          </p:cNvSpPr>
          <p:nvPr/>
        </p:nvSpPr>
        <p:spPr bwMode="auto">
          <a:xfrm flipV="1">
            <a:off x="905933" y="3492377"/>
            <a:ext cx="1385847" cy="2612089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64293"/>
              </p:ext>
            </p:extLst>
          </p:nvPr>
        </p:nvGraphicFramePr>
        <p:xfrm>
          <a:off x="1160845" y="5683018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0" name="Equation" r:id="rId14" imgW="101600" imgH="139700" progId="Equation.3">
                  <p:embed/>
                </p:oleObj>
              </mc:Choice>
              <mc:Fallback>
                <p:oleObj name="Equation" r:id="rId14" imgW="1016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845" y="5683018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Replacement</a:t>
            </a:r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814" y="1310025"/>
            <a:ext cx="5270500" cy="268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4581392" y="4150240"/>
            <a:ext cx="3921484" cy="157789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32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8400" indent="-201600" algn="l" defTabSz="457200" rtl="0" eaLnBrk="1" latinLnBrk="0" hangingPunct="1">
              <a:spcBef>
                <a:spcPts val="92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8400" indent="0" algn="l" defTabSz="457200" rtl="0" eaLnBrk="1" latinLnBrk="0" hangingPunct="1">
              <a:spcBef>
                <a:spcPts val="32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200" indent="-201600" algn="l" defTabSz="457200" rtl="0" eaLnBrk="1" latinLnBrk="0" hangingPunct="1">
              <a:spcBef>
                <a:spcPts val="32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3600" indent="-201600" algn="l" defTabSz="457200" rtl="0" eaLnBrk="1" latinLnBrk="0" hangingPunct="1">
              <a:spcBef>
                <a:spcPts val="320"/>
              </a:spcBef>
              <a:buFont typeface="Lucida Grande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0" indent="-21600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≈ 35%		PHASER</a:t>
            </a:r>
          </a:p>
          <a:p>
            <a:pPr lvl="2"/>
            <a:r>
              <a:rPr lang="en-US" dirty="0" smtClean="0"/>
              <a:t>≈ 20%		</a:t>
            </a:r>
            <a:r>
              <a:rPr lang="en-US" dirty="0" smtClean="0">
                <a:solidFill>
                  <a:srgbClr val="FF00FF"/>
                </a:solidFill>
              </a:rPr>
              <a:t>MOLREP</a:t>
            </a:r>
            <a:endParaRPr lang="en-US" dirty="0" smtClean="0"/>
          </a:p>
          <a:p>
            <a:pPr lvl="2"/>
            <a:r>
              <a:rPr lang="en-US" dirty="0" smtClean="0"/>
              <a:t>≈	10%		AMORE</a:t>
            </a:r>
          </a:p>
          <a:p>
            <a:pPr lvl="2"/>
            <a:r>
              <a:rPr lang="en-US" dirty="0" smtClean="0"/>
              <a:t>≈	  1%		EPMR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1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with SAPTF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599719" y="792949"/>
            <a:ext cx="5944562" cy="3516347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 smtClean="0"/>
              <a:t>1</a:t>
            </a:r>
            <a:r>
              <a:rPr lang="en-US" dirty="0"/>
              <a:t>. Find approximate position:</a:t>
            </a:r>
          </a:p>
          <a:p>
            <a:pPr lvl="2"/>
            <a:r>
              <a:rPr lang="en-US" dirty="0"/>
              <a:t>Spherically Averaged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Translation Function</a:t>
            </a:r>
          </a:p>
          <a:p>
            <a:endParaRPr lang="en-US" dirty="0"/>
          </a:p>
          <a:p>
            <a:r>
              <a:rPr lang="en-US" dirty="0"/>
              <a:t>2. Find orientation: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Rotation Function</a:t>
            </a:r>
          </a:p>
          <a:p>
            <a:pPr lvl="3"/>
            <a:r>
              <a:rPr lang="en-US" dirty="0"/>
              <a:t>Local search of the orientation in the density</a:t>
            </a:r>
          </a:p>
          <a:p>
            <a:endParaRPr lang="en-US" dirty="0"/>
          </a:p>
          <a:p>
            <a:r>
              <a:rPr lang="en-US" dirty="0"/>
              <a:t>3. Verify and adjust position: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Translation Function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SAPTF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65316" y="1020798"/>
            <a:ext cx="3921484" cy="4362733"/>
          </a:xfrm>
        </p:spPr>
        <p:txBody>
          <a:bodyPr/>
          <a:lstStyle/>
          <a:p>
            <a:r>
              <a:rPr lang="en-US" dirty="0"/>
              <a:t>Model:</a:t>
            </a:r>
          </a:p>
          <a:p>
            <a:pPr lvl="3"/>
            <a:r>
              <a:rPr lang="en-US" dirty="0"/>
              <a:t>Identity to the target 100%</a:t>
            </a:r>
          </a:p>
          <a:p>
            <a:pPr lvl="3"/>
            <a:r>
              <a:rPr lang="en-US" dirty="0"/>
              <a:t>Different conformation</a:t>
            </a:r>
          </a:p>
          <a:p>
            <a:endParaRPr lang="en-GB" dirty="0"/>
          </a:p>
          <a:p>
            <a:r>
              <a:rPr lang="en-GB" dirty="0"/>
              <a:t>PDB code 1s2o</a:t>
            </a:r>
          </a:p>
          <a:p>
            <a:endParaRPr lang="en-GB" dirty="0"/>
          </a:p>
          <a:p>
            <a:r>
              <a:rPr lang="en-GB" dirty="0"/>
              <a:t>Derived models:</a:t>
            </a:r>
          </a:p>
          <a:p>
            <a:pPr lvl="1"/>
            <a:r>
              <a:rPr lang="en-US" dirty="0"/>
              <a:t>domain 1</a:t>
            </a:r>
          </a:p>
          <a:p>
            <a:pPr lvl="2"/>
            <a:r>
              <a:rPr lang="en-US" dirty="0"/>
              <a:t>172 residues (1-77, 159-244)</a:t>
            </a:r>
          </a:p>
          <a:p>
            <a:pPr lvl="1"/>
            <a:r>
              <a:rPr lang="en-US" dirty="0"/>
              <a:t>domain 2</a:t>
            </a:r>
          </a:p>
          <a:p>
            <a:pPr lvl="2"/>
            <a:r>
              <a:rPr lang="en-US" dirty="0"/>
              <a:t>72 residues (88-159)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X-ray data:</a:t>
            </a:r>
          </a:p>
          <a:p>
            <a:pPr lvl="3"/>
            <a:r>
              <a:rPr lang="en-GB" dirty="0"/>
              <a:t>Crystal of cyanobacterial sucrose-phosphatase</a:t>
            </a:r>
          </a:p>
          <a:p>
            <a:endParaRPr lang="en-GB" dirty="0"/>
          </a:p>
          <a:p>
            <a:r>
              <a:rPr lang="en-GB" dirty="0"/>
              <a:t>PDB code 1tj3 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Resolution, 2.8 Å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36" y="3000956"/>
            <a:ext cx="4893564" cy="377088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SAPTF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2631490"/>
          </a:xfrm>
        </p:spPr>
        <p:txBody>
          <a:bodyPr/>
          <a:lstStyle/>
          <a:p>
            <a:r>
              <a:rPr lang="en-US" dirty="0"/>
              <a:t>Attempt to find the complete search model (Conventional RF + TF protocol)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Input:</a:t>
            </a:r>
          </a:p>
          <a:p>
            <a:pPr lvl="1"/>
            <a:r>
              <a:rPr lang="en-US" dirty="0"/>
              <a:t>X-ray data</a:t>
            </a:r>
          </a:p>
          <a:p>
            <a:pPr lvl="1"/>
            <a:r>
              <a:rPr lang="en-US" dirty="0"/>
              <a:t>search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7029" y="3041912"/>
            <a:ext cx="253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After refinement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072" y="1509542"/>
            <a:ext cx="430023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1tj3.mtz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1s2oA.pdb</a:t>
            </a:r>
            <a:endParaRPr lang="en-US" dirty="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36" y="3000956"/>
            <a:ext cx="4893564" cy="377088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SAPTF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2631490"/>
          </a:xfrm>
        </p:spPr>
        <p:txBody>
          <a:bodyPr/>
          <a:lstStyle/>
          <a:p>
            <a:r>
              <a:rPr lang="en-US" dirty="0"/>
              <a:t>Search for the large domain (Conventional RF + TF protocol)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Input:</a:t>
            </a:r>
          </a:p>
          <a:p>
            <a:pPr lvl="1"/>
            <a:r>
              <a:rPr lang="en-US" dirty="0"/>
              <a:t>X-ray data</a:t>
            </a:r>
          </a:p>
          <a:p>
            <a:pPr lvl="1"/>
            <a:r>
              <a:rPr lang="en-US" dirty="0"/>
              <a:t>search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7029" y="3041912"/>
            <a:ext cx="253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After refinement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071" y="1509542"/>
            <a:ext cx="501852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1tj3.mtz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1s2oA_dom1.pdb</a:t>
            </a:r>
            <a:endParaRPr lang="en-US" dirty="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3_tra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36" y="3000967"/>
            <a:ext cx="4893564" cy="377088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5132174"/>
          </a:xfrm>
        </p:spPr>
        <p:txBody>
          <a:bodyPr/>
          <a:lstStyle/>
          <a:p>
            <a:r>
              <a:rPr lang="en-US" dirty="0"/>
              <a:t>Search for the small domain (SA</a:t>
            </a:r>
            <a:r>
              <a:rPr lang="en-US" dirty="0">
                <a:solidFill>
                  <a:srgbClr val="3366FF"/>
                </a:solidFill>
              </a:rPr>
              <a:t>P</a:t>
            </a:r>
            <a:r>
              <a:rPr lang="en-US" dirty="0"/>
              <a:t>TF +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RF +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TF)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Input:</a:t>
            </a:r>
          </a:p>
          <a:p>
            <a:pPr lvl="1"/>
            <a:r>
              <a:rPr lang="en-US" dirty="0"/>
              <a:t>Map coefficients</a:t>
            </a:r>
          </a:p>
          <a:p>
            <a:pPr lvl="1"/>
            <a:r>
              <a:rPr lang="en-US" dirty="0"/>
              <a:t>Search model</a:t>
            </a:r>
          </a:p>
          <a:p>
            <a:pPr lvl="1"/>
            <a:r>
              <a:rPr lang="en-US" dirty="0"/>
              <a:t>Partial structure</a:t>
            </a:r>
          </a:p>
          <a:p>
            <a:pPr lvl="3"/>
            <a:r>
              <a:rPr lang="en-US" dirty="0"/>
              <a:t>used as a mask</a:t>
            </a:r>
          </a:p>
          <a:p>
            <a:pPr lvl="3"/>
            <a:r>
              <a:rPr lang="en-US" dirty="0"/>
              <a:t>used for Packing Function</a:t>
            </a:r>
          </a:p>
          <a:p>
            <a:pPr lvl="3"/>
            <a:r>
              <a:rPr lang="en-US" dirty="0"/>
              <a:t>passed to output PDB-file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250" y="1311736"/>
            <a:ext cx="7417302" cy="1754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1s2oA_dom2.pdb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-mx </a:t>
            </a:r>
            <a:r>
              <a:rPr lang="en-US" dirty="0" err="1" smtClean="0">
                <a:solidFill>
                  <a:srgbClr val="3366FF"/>
                </a:solidFill>
                <a:latin typeface="Consolas"/>
                <a:cs typeface="Consolas"/>
              </a:rPr>
              <a:t>fixed.pdb</a:t>
            </a:r>
            <a:r>
              <a:rPr lang="en-US" dirty="0" smtClean="0">
                <a:latin typeface="Consolas"/>
                <a:cs typeface="Consolas"/>
              </a:rPr>
              <a:t> -</a:t>
            </a:r>
            <a:r>
              <a:rPr lang="en-US" dirty="0">
                <a:latin typeface="Consolas"/>
                <a:cs typeface="Consolas"/>
              </a:rPr>
              <a:t>i &lt;&lt;+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  <a:cs typeface="Consolas"/>
              </a:rPr>
              <a:t>diff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M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labin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FP=FWT PHIC=PHIWT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prf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Y</a:t>
            </a:r>
          </a:p>
          <a:p>
            <a:r>
              <a:rPr lang="en-US" dirty="0">
                <a:latin typeface="Consolas"/>
                <a:cs typeface="Consolas"/>
              </a:rPr>
              <a:t>sim -1</a:t>
            </a:r>
          </a:p>
          <a:p>
            <a:r>
              <a:rPr lang="en-US" dirty="0">
                <a:latin typeface="Consolas"/>
                <a:cs typeface="Consolas"/>
              </a:rPr>
              <a:t>+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SAPTF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7029" y="3041912"/>
            <a:ext cx="253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Before refinement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SAPTF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400110"/>
          </a:xfrm>
        </p:spPr>
        <p:txBody>
          <a:bodyPr/>
          <a:lstStyle/>
          <a:p>
            <a:r>
              <a:rPr lang="en-US" dirty="0"/>
              <a:t>Search for the small domain (</a:t>
            </a:r>
            <a:r>
              <a:rPr lang="en-US" dirty="0">
                <a:solidFill>
                  <a:srgbClr val="3366FF"/>
                </a:solidFill>
              </a:rPr>
              <a:t>SAPTF</a:t>
            </a:r>
            <a:r>
              <a:rPr lang="en-US" dirty="0"/>
              <a:t> +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RF +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TF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50436" y="3000956"/>
            <a:ext cx="4893564" cy="3770884"/>
            <a:chOff x="4250436" y="2522050"/>
            <a:chExt cx="4893564" cy="3770884"/>
          </a:xfrm>
        </p:grpSpPr>
        <p:pic>
          <p:nvPicPr>
            <p:cNvPr id="9" name="Picture 8" descr="a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0436" y="2522050"/>
              <a:ext cx="4893564" cy="37708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07029" y="2563006"/>
              <a:ext cx="2536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After refinement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SAPTF protocol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50698" y="831435"/>
            <a:ext cx="6842605" cy="5401479"/>
          </a:xfrm>
        </p:spPr>
        <p:txBody>
          <a:bodyPr/>
          <a:lstStyle/>
          <a:p>
            <a:pPr lvl="1"/>
            <a:r>
              <a:rPr lang="en-US" dirty="0"/>
              <a:t>SAPTF estimate of the position is not very precise</a:t>
            </a:r>
          </a:p>
          <a:p>
            <a:pPr lvl="1"/>
            <a:r>
              <a:rPr lang="en-US" dirty="0"/>
              <a:t>Passed RF is sensitive to </a:t>
            </a:r>
            <a:r>
              <a:rPr lang="en-US" dirty="0" smtClean="0"/>
              <a:t>eccentricity of the model in its map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Possible treatment (see also molrep tutorial)</a:t>
            </a:r>
          </a:p>
          <a:p>
            <a:endParaRPr lang="en-US" dirty="0"/>
          </a:p>
          <a:p>
            <a:r>
              <a:rPr lang="en-US" dirty="0"/>
              <a:t>1. Find approximate position:</a:t>
            </a:r>
          </a:p>
          <a:p>
            <a:pPr lvl="2"/>
            <a:r>
              <a:rPr lang="en-US" dirty="0"/>
              <a:t>Spherically Averaged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Translation Function</a:t>
            </a:r>
          </a:p>
          <a:p>
            <a:endParaRPr lang="en-US" dirty="0"/>
          </a:p>
          <a:p>
            <a:r>
              <a:rPr lang="en-US" dirty="0"/>
              <a:t>2. Find orientation: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Local Phased </a:t>
            </a:r>
            <a:r>
              <a:rPr lang="en-US" dirty="0"/>
              <a:t>Rotation </a:t>
            </a:r>
            <a:r>
              <a:rPr lang="en-US" dirty="0" smtClean="0"/>
              <a:t>Function: keyword</a:t>
            </a:r>
            <a:endParaRPr lang="en-US" dirty="0"/>
          </a:p>
          <a:p>
            <a:pPr lvl="3"/>
            <a:r>
              <a:rPr lang="en-US" dirty="0"/>
              <a:t>The sphere used in SAPTF is used again, this time as a mask</a:t>
            </a:r>
          </a:p>
          <a:p>
            <a:pPr lvl="3"/>
            <a:r>
              <a:rPr lang="en-US" dirty="0"/>
              <a:t>Structure amplitudes from the density in the same sphere</a:t>
            </a:r>
          </a:p>
          <a:p>
            <a:endParaRPr lang="en-US" dirty="0"/>
          </a:p>
          <a:p>
            <a:r>
              <a:rPr lang="en-US" dirty="0"/>
              <a:t>3. Verify and adjust position: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Translation Function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79064" y="4223782"/>
            <a:ext cx="769750" cy="166760"/>
            <a:chOff x="2245107" y="4425550"/>
            <a:chExt cx="769750" cy="16676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245107" y="4425550"/>
              <a:ext cx="769750" cy="16676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245107" y="4425550"/>
              <a:ext cx="769750" cy="16676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869564" y="4088216"/>
            <a:ext cx="86585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PRF </a:t>
            </a:r>
            <a:r>
              <a:rPr lang="en-US" dirty="0" smtClean="0">
                <a:solidFill>
                  <a:srgbClr val="3366FF"/>
                </a:solidFill>
                <a:latin typeface="Consolas"/>
                <a:cs typeface="Consolas"/>
              </a:rPr>
              <a:t>S</a:t>
            </a:r>
            <a:endParaRPr lang="en-US" dirty="0">
              <a:solidFill>
                <a:srgbClr val="3366FF"/>
              </a:solidFill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75770" y="2643522"/>
            <a:ext cx="4199467" cy="746358"/>
          </a:xfrm>
        </p:spPr>
        <p:txBody>
          <a:bodyPr/>
          <a:lstStyle/>
          <a:p>
            <a:pPr lvl="1"/>
            <a:r>
              <a:rPr lang="en-US" dirty="0"/>
              <a:t>Asymmetric unit		two copies</a:t>
            </a:r>
          </a:p>
          <a:p>
            <a:pPr lvl="1"/>
            <a:r>
              <a:rPr lang="en-US" dirty="0"/>
              <a:t>Resolution				2.8 Å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744" t="23218" r="2362" b="2019"/>
          <a:stretch>
            <a:fillRect/>
          </a:stretch>
        </p:blipFill>
        <p:spPr>
          <a:xfrm>
            <a:off x="4514834" y="774709"/>
            <a:ext cx="4387266" cy="5457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4038" b="78296"/>
          <a:stretch>
            <a:fillRect/>
          </a:stretch>
        </p:blipFill>
        <p:spPr>
          <a:xfrm>
            <a:off x="72571" y="798366"/>
            <a:ext cx="4487332" cy="1154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2202" y="5430761"/>
            <a:ext cx="3406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Phane et. al (2011) Nature, 474, 50-53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Usher complex structure solution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65316" y="1020798"/>
            <a:ext cx="3921484" cy="490134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3. </a:t>
            </a:r>
            <a:r>
              <a:rPr lang="en-US" u="sng" dirty="0"/>
              <a:t>Fitting into the electron density</a:t>
            </a:r>
          </a:p>
          <a:p>
            <a:pPr lvl="3"/>
            <a:r>
              <a:rPr lang="en-US" dirty="0">
                <a:solidFill>
                  <a:srgbClr val="FF00FF"/>
                </a:solidFill>
              </a:rPr>
              <a:t>FimD-Plug</a:t>
            </a:r>
          </a:p>
          <a:p>
            <a:pPr lvl="3"/>
            <a:r>
              <a:rPr lang="en-US" dirty="0">
                <a:solidFill>
                  <a:srgbClr val="0000FF"/>
                </a:solidFill>
              </a:rPr>
              <a:t>FimD-NTD</a:t>
            </a:r>
          </a:p>
          <a:p>
            <a:pPr lvl="3"/>
            <a:r>
              <a:rPr lang="en-US" dirty="0">
                <a:solidFill>
                  <a:srgbClr val="812D9B"/>
                </a:solidFill>
              </a:rPr>
              <a:t>FimD-CTD-2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4. Manual building</a:t>
            </a:r>
          </a:p>
          <a:p>
            <a:pPr lvl="3"/>
            <a:r>
              <a:rPr lang="en-US" dirty="0">
                <a:solidFill>
                  <a:srgbClr val="41B2BA"/>
                </a:solidFill>
              </a:rPr>
              <a:t>FimD-CTD-1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7200" y="1020798"/>
            <a:ext cx="3921484" cy="2823850"/>
          </a:xfrm>
        </p:spPr>
        <p:txBody>
          <a:bodyPr/>
          <a:lstStyle/>
          <a:p>
            <a:r>
              <a:rPr lang="en-US" dirty="0"/>
              <a:t>1. Conventional MR</a:t>
            </a:r>
          </a:p>
          <a:p>
            <a:pPr lvl="3"/>
            <a:r>
              <a:rPr lang="en-US" dirty="0">
                <a:solidFill>
                  <a:srgbClr val="FFB40A"/>
                </a:solidFill>
              </a:rPr>
              <a:t>FimC-</a:t>
            </a:r>
            <a:r>
              <a:rPr lang="en-US">
                <a:solidFill>
                  <a:srgbClr val="FFB40A"/>
                </a:solidFill>
              </a:rPr>
              <a:t>N</a:t>
            </a:r>
            <a:r>
              <a:rPr lang="en-US" dirty="0">
                <a:solidFill>
                  <a:srgbClr val="FFB40A"/>
                </a:solidFill>
              </a:rPr>
              <a:t> + FimC-C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FimH-L + FimH-P</a:t>
            </a:r>
          </a:p>
          <a:p>
            <a:pPr lvl="3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FimD-Pore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Jelly body refinement (Refmac)</a:t>
            </a:r>
          </a:p>
          <a:p>
            <a:pPr lvl="3"/>
            <a:r>
              <a:rPr lang="en-US" dirty="0">
                <a:solidFill>
                  <a:srgbClr val="376092"/>
                </a:solidFill>
              </a:rPr>
              <a:t>FimD-Pore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8854" y="3939653"/>
            <a:ext cx="2169663" cy="1962871"/>
            <a:chOff x="5231510" y="879508"/>
            <a:chExt cx="2694018" cy="2372817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3"/>
            <a:srcRect l="4143" t="39802" r="46696" b="28249"/>
            <a:stretch>
              <a:fillRect/>
            </a:stretch>
          </p:blipFill>
          <p:spPr>
            <a:xfrm>
              <a:off x="5234685" y="882683"/>
              <a:ext cx="2690843" cy="2369642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5231510" y="879508"/>
              <a:ext cx="102490" cy="95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t="4038" b="78296"/>
          <a:stretch>
            <a:fillRect/>
          </a:stretch>
        </p:blipFill>
        <p:spPr>
          <a:xfrm>
            <a:off x="4494805" y="1122121"/>
            <a:ext cx="4487332" cy="1154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fitting methods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457200" y="5769433"/>
            <a:ext cx="8229600" cy="400110"/>
          </a:xfrm>
        </p:spPr>
        <p:txBody>
          <a:bodyPr/>
          <a:lstStyle/>
          <a:p>
            <a:r>
              <a:rPr lang="en-US" dirty="0"/>
              <a:t>Trying several methods is a good practice (also because of cross-validation)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l="9744" t="23218" r="2362" b="2019"/>
          <a:stretch>
            <a:fillRect/>
          </a:stretch>
        </p:blipFill>
        <p:spPr>
          <a:xfrm>
            <a:off x="354072" y="931946"/>
            <a:ext cx="1438531" cy="1789482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43281"/>
              </p:ext>
            </p:extLst>
          </p:nvPr>
        </p:nvGraphicFramePr>
        <p:xfrm>
          <a:off x="356811" y="2744912"/>
          <a:ext cx="8430378" cy="2893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063"/>
                <a:gridCol w="1405063"/>
                <a:gridCol w="1405063"/>
                <a:gridCol w="1405063"/>
                <a:gridCol w="1405063"/>
                <a:gridCol w="1405063"/>
              </a:tblGrid>
              <a:tr h="142418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search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sequence 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"</a:t>
                      </a:r>
                      <a:r>
                        <a:rPr lang="en-US" dirty="0"/>
                        <a:t>Masked"</a:t>
                      </a:r>
                      <a:r>
                        <a:rPr lang="en-US" baseline="0" dirty="0"/>
                        <a:t> RF</a:t>
                      </a:r>
                    </a:p>
                    <a:p>
                      <a:pPr algn="ctr"/>
                      <a:r>
                        <a:rPr lang="en-US" baseline="0" dirty="0" smtClean="0"/>
                        <a:t>PTF</a:t>
                      </a:r>
                      <a:endParaRPr lang="en-US" baseline="0" dirty="0"/>
                    </a:p>
                    <a:p>
                      <a:pPr algn="ctr"/>
                      <a:r>
                        <a:rPr lang="en-US" i="1" baseline="0" dirty="0"/>
                        <a:t>prf 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SAPTF</a:t>
                      </a:r>
                    </a:p>
                    <a:p>
                      <a:pPr algn="ctr"/>
                      <a:r>
                        <a:rPr lang="en-US" dirty="0"/>
                        <a:t>PRF</a:t>
                      </a:r>
                      <a:endParaRPr lang="en-US" baseline="0" dirty="0"/>
                    </a:p>
                    <a:p>
                      <a:pPr algn="ctr"/>
                      <a:r>
                        <a:rPr lang="en-US" baseline="0" dirty="0"/>
                        <a:t>PTF</a:t>
                      </a:r>
                    </a:p>
                    <a:p>
                      <a:pPr algn="ctr"/>
                      <a:r>
                        <a:rPr lang="en-US" i="1" baseline="0" dirty="0"/>
                        <a:t>prf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SAPTF</a:t>
                      </a:r>
                    </a:p>
                    <a:p>
                      <a:pPr algn="ctr"/>
                      <a:r>
                        <a:rPr lang="en-US" dirty="0"/>
                        <a:t>Local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RF</a:t>
                      </a:r>
                      <a:endParaRPr lang="en-US" baseline="0" dirty="0"/>
                    </a:p>
                    <a:p>
                      <a:pPr algn="ctr"/>
                      <a:r>
                        <a:rPr lang="en-US" baseline="0" dirty="0"/>
                        <a:t>PTF</a:t>
                      </a:r>
                    </a:p>
                    <a:p>
                      <a:pPr algn="ctr"/>
                      <a:r>
                        <a:rPr lang="en-US" i="1" baseline="0" dirty="0"/>
                        <a:t>prf s</a:t>
                      </a:r>
                      <a:endParaRPr lang="en-US" i="1" dirty="0"/>
                    </a:p>
                  </a:txBody>
                  <a:tcPr/>
                </a:tc>
              </a:tr>
              <a:tr h="489663"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FF"/>
                          </a:solidFill>
                        </a:rPr>
                        <a:t>FimD-Plug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3fip_A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 (–)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(2)</a:t>
                      </a:r>
                    </a:p>
                  </a:txBody>
                  <a:tcPr/>
                </a:tc>
              </a:tr>
              <a:tr h="4896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FimD-NTD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1ze3_D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(2)</a:t>
                      </a:r>
                    </a:p>
                  </a:txBody>
                  <a:tcPr/>
                </a:tc>
              </a:tr>
              <a:tr h="489663"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812D9B"/>
                          </a:solidFill>
                        </a:rPr>
                        <a:t>FimD-CTD-2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3l48_A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33.3%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 (–)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2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 (–)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4038" b="78296"/>
          <a:stretch>
            <a:fillRect/>
          </a:stretch>
        </p:blipFill>
        <p:spPr>
          <a:xfrm>
            <a:off x="4494805" y="1122121"/>
            <a:ext cx="4487332" cy="11540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9840" y="3639758"/>
            <a:ext cx="86585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PRF </a:t>
            </a:r>
            <a:r>
              <a:rPr lang="en-US" dirty="0" smtClean="0">
                <a:solidFill>
                  <a:srgbClr val="3366FF"/>
                </a:solidFill>
                <a:latin typeface="Consolas"/>
                <a:cs typeface="Consolas"/>
              </a:rPr>
              <a:t>N</a:t>
            </a:r>
            <a:endParaRPr lang="en-US" dirty="0">
              <a:solidFill>
                <a:srgbClr val="3366FF"/>
              </a:solidFill>
              <a:latin typeface="Consolas"/>
              <a:cs typeface="Consola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0930" y="3639758"/>
            <a:ext cx="86585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PRF </a:t>
            </a:r>
            <a:r>
              <a:rPr lang="en-US" dirty="0" smtClean="0">
                <a:solidFill>
                  <a:srgbClr val="3366FF"/>
                </a:solidFill>
                <a:latin typeface="Consolas"/>
                <a:cs typeface="Consolas"/>
              </a:rPr>
              <a:t>Y</a:t>
            </a:r>
            <a:endParaRPr lang="en-US" dirty="0">
              <a:solidFill>
                <a:srgbClr val="3366FF"/>
              </a:solidFill>
              <a:latin typeface="Consolas"/>
              <a:cs typeface="Consola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2020" y="3639758"/>
            <a:ext cx="86585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PRF </a:t>
            </a:r>
            <a:r>
              <a:rPr lang="en-US" dirty="0" smtClean="0">
                <a:solidFill>
                  <a:srgbClr val="3366FF"/>
                </a:solidFill>
                <a:latin typeface="Consolas"/>
                <a:cs typeface="Consolas"/>
              </a:rPr>
              <a:t>S</a:t>
            </a:r>
            <a:endParaRPr lang="en-US" dirty="0">
              <a:solidFill>
                <a:srgbClr val="3366FF"/>
              </a:solidFill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Molrep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331270" y="792949"/>
            <a:ext cx="3980577" cy="400110"/>
          </a:xfrm>
        </p:spPr>
        <p:txBody>
          <a:bodyPr wrap="none"/>
          <a:lstStyle/>
          <a:p>
            <a:pPr algn="ctr"/>
            <a:r>
              <a:rPr lang="en-US" dirty="0"/>
              <a:t>http://www.ysbl.york.ac.uk/~</a:t>
            </a:r>
            <a:r>
              <a:rPr lang="en-US" dirty="0" err="1" smtClean="0"/>
              <a:t>alexei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6" name="Picture 5" descr="a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1" b="4802"/>
          <a:stretch/>
        </p:blipFill>
        <p:spPr>
          <a:xfrm>
            <a:off x="1561906" y="1453958"/>
            <a:ext cx="5519305" cy="50712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91931" y="3547241"/>
            <a:ext cx="7970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NCS copy in a special position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0207" y="6094974"/>
            <a:ext cx="4884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Watson </a:t>
            </a:r>
            <a:r>
              <a:rPr lang="en-US" sz="1600" i="1" dirty="0" smtClean="0"/>
              <a:t>et al</a:t>
            </a:r>
            <a:r>
              <a:rPr lang="en-US" sz="1600" dirty="0" smtClean="0"/>
              <a:t>.</a:t>
            </a:r>
            <a:r>
              <a:rPr lang="en-GB" sz="1600" dirty="0"/>
              <a:t> (2011). </a:t>
            </a:r>
            <a:r>
              <a:rPr lang="en-GB" sz="1600" i="1" dirty="0" smtClean="0"/>
              <a:t>JBC</a:t>
            </a:r>
            <a:r>
              <a:rPr lang="en-GB" sz="1600" dirty="0" smtClean="0"/>
              <a:t>. </a:t>
            </a:r>
            <a:endParaRPr lang="en-GB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995798" y="1184803"/>
            <a:ext cx="2813050" cy="2505978"/>
            <a:chOff x="995798" y="1184803"/>
            <a:chExt cx="2813050" cy="2505978"/>
          </a:xfrm>
        </p:grpSpPr>
        <p:pic>
          <p:nvPicPr>
            <p:cNvPr id="9" name="Picture 8" descr="Slide1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798" y="1184803"/>
              <a:ext cx="2813050" cy="22320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33842" y="3352227"/>
              <a:ext cx="1336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</a:t>
              </a:r>
              <a:r>
                <a:rPr lang="en-US" sz="1600" dirty="0"/>
                <a:t>3</a:t>
              </a:r>
              <a:r>
                <a:rPr lang="en-US" sz="1600" baseline="-25000" dirty="0"/>
                <a:t>1</a:t>
              </a:r>
              <a:r>
                <a:rPr lang="en-US" sz="1600" dirty="0"/>
                <a:t>21 (a' b' c)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72952" y="1202154"/>
            <a:ext cx="2819400" cy="2488627"/>
            <a:chOff x="3980332" y="1202154"/>
            <a:chExt cx="2819400" cy="2488627"/>
          </a:xfrm>
        </p:grpSpPr>
        <p:pic>
          <p:nvPicPr>
            <p:cNvPr id="10" name="Picture 9" descr="Slide1b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0332" y="1202154"/>
              <a:ext cx="2819400" cy="22383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870831" y="3352227"/>
              <a:ext cx="1038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</a:t>
              </a:r>
              <a:r>
                <a:rPr lang="en-US" sz="1600" dirty="0"/>
                <a:t>3</a:t>
              </a:r>
              <a:r>
                <a:rPr lang="en-US" sz="1600" baseline="-25000" dirty="0"/>
                <a:t>1</a:t>
              </a:r>
              <a:r>
                <a:rPr lang="en-US" sz="1600" dirty="0"/>
                <a:t> (a b c)</a:t>
              </a: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90786" y="814552"/>
            <a:ext cx="8396514" cy="4893648"/>
          </a:xfrm>
        </p:spPr>
        <p:txBody>
          <a:bodyPr/>
          <a:lstStyle/>
          <a:p>
            <a:r>
              <a:rPr lang="en-US" dirty="0" smtClean="0"/>
              <a:t>			Substructure 1                                               Substructure 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Orientations from 1 are </a:t>
            </a:r>
            <a:r>
              <a:rPr lang="en-US" dirty="0" smtClean="0">
                <a:solidFill>
                  <a:schemeClr val="accent6"/>
                </a:solidFill>
              </a:rPr>
              <a:t>twice</a:t>
            </a:r>
            <a:r>
              <a:rPr lang="en-US" dirty="0" smtClean="0"/>
              <a:t> more frequent than from 2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79646"/>
                </a:solidFill>
              </a:rPr>
              <a:t>Twinning</a:t>
            </a:r>
            <a:r>
              <a:rPr lang="en-US" dirty="0" smtClean="0"/>
              <a:t>:  orientations from 1 are </a:t>
            </a:r>
            <a:r>
              <a:rPr lang="en-US" dirty="0" smtClean="0">
                <a:solidFill>
                  <a:srgbClr val="F79646"/>
                </a:solidFill>
              </a:rPr>
              <a:t>four times</a:t>
            </a:r>
            <a:r>
              <a:rPr lang="en-US" dirty="0" smtClean="0"/>
              <a:t> </a:t>
            </a:r>
            <a:r>
              <a:rPr lang="en-US" dirty="0"/>
              <a:t>more frequent than </a:t>
            </a:r>
            <a:r>
              <a:rPr lang="en-US" dirty="0" smtClean="0"/>
              <a:t>from 2</a:t>
            </a:r>
          </a:p>
          <a:p>
            <a:pPr lvl="1"/>
            <a:r>
              <a:rPr lang="en-US" dirty="0" smtClean="0"/>
              <a:t>No peaks in conventional RF for orientations from 2</a:t>
            </a:r>
          </a:p>
          <a:p>
            <a:pPr lvl="1"/>
            <a:r>
              <a:rPr lang="en-US" dirty="0" smtClean="0"/>
              <a:t>Substructure 2 was solved using search in the density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 into EM maps</a:t>
            </a:r>
          </a:p>
        </p:txBody>
      </p:sp>
      <p:pic>
        <p:nvPicPr>
          <p:cNvPr id="7" name="Picture 6" descr="coot-2-cr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28" y="1912734"/>
            <a:ext cx="4419073" cy="312459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52529" y="896957"/>
            <a:ext cx="3174743" cy="5534431"/>
            <a:chOff x="5433695" y="896957"/>
            <a:chExt cx="3174743" cy="5534431"/>
          </a:xfrm>
        </p:grpSpPr>
        <p:pic>
          <p:nvPicPr>
            <p:cNvPr id="12" name="Picture 11" descr="coot-0-cro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3695" y="3256645"/>
              <a:ext cx="3174743" cy="3174743"/>
            </a:xfrm>
            <a:prstGeom prst="rect">
              <a:avLst/>
            </a:prstGeom>
          </p:spPr>
        </p:pic>
        <p:pic>
          <p:nvPicPr>
            <p:cNvPr id="13" name="Picture 12" descr="coot-1-cro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3695" y="896957"/>
              <a:ext cx="3174743" cy="21585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Tutorial: model completion using </a:t>
            </a:r>
            <a:r>
              <a:rPr lang="en-US" dirty="0" err="1" smtClean="0"/>
              <a:t>Molrep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52834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 smtClean="0"/>
              <a:t>by step instructions:</a:t>
            </a:r>
          </a:p>
          <a:p>
            <a:endParaRPr lang="en-US" dirty="0" smtClean="0"/>
          </a:p>
          <a:p>
            <a:pPr lvl="2"/>
            <a:r>
              <a:rPr lang="en-US" b="1" dirty="0"/>
              <a:t>http://</a:t>
            </a:r>
            <a:r>
              <a:rPr lang="en-US" b="1" dirty="0" err="1"/>
              <a:t>www.ysbl.york.ac.uk</a:t>
            </a:r>
            <a:r>
              <a:rPr lang="en-US" b="1" dirty="0"/>
              <a:t>/</a:t>
            </a:r>
            <a:r>
              <a:rPr lang="en-US" b="1" dirty="0" err="1"/>
              <a:t>mxstat</a:t>
            </a:r>
            <a:r>
              <a:rPr lang="en-US" b="1" dirty="0"/>
              <a:t>/</a:t>
            </a:r>
            <a:r>
              <a:rPr lang="en-US" b="1" dirty="0" err="1"/>
              <a:t>andrey</a:t>
            </a:r>
            <a:r>
              <a:rPr lang="en-US" b="1" dirty="0"/>
              <a:t>/</a:t>
            </a:r>
            <a:r>
              <a:rPr lang="en-US" b="1" dirty="0" err="1" smtClean="0"/>
              <a:t>molrep.pdf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dirty="0"/>
              <a:t>This presentation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2"/>
            <a:r>
              <a:rPr lang="en-US" b="1" dirty="0"/>
              <a:t>http://</a:t>
            </a:r>
            <a:r>
              <a:rPr lang="en-US" b="1" dirty="0" err="1"/>
              <a:t>www.ysbl.york.ac.uk</a:t>
            </a:r>
            <a:r>
              <a:rPr lang="en-US" b="1" dirty="0"/>
              <a:t>/</a:t>
            </a:r>
            <a:r>
              <a:rPr lang="en-US" b="1" dirty="0" err="1"/>
              <a:t>mxstat</a:t>
            </a:r>
            <a:r>
              <a:rPr lang="en-US" b="1" dirty="0"/>
              <a:t>/</a:t>
            </a:r>
            <a:r>
              <a:rPr lang="en-US" b="1" dirty="0" err="1"/>
              <a:t>andrey</a:t>
            </a:r>
            <a:r>
              <a:rPr lang="en-US" b="1" dirty="0"/>
              <a:t>/</a:t>
            </a:r>
            <a:r>
              <a:rPr lang="en-US" b="1" dirty="0" err="1"/>
              <a:t>molrep_SAPTF.pptx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Tutorial </a:t>
            </a:r>
            <a:r>
              <a:rPr lang="en-US" dirty="0" smtClean="0"/>
              <a:t>data:</a:t>
            </a:r>
          </a:p>
          <a:p>
            <a:endParaRPr lang="en-US" dirty="0" smtClean="0"/>
          </a:p>
          <a:p>
            <a:pPr lvl="2"/>
            <a:r>
              <a:rPr lang="en-US" b="1" dirty="0" smtClean="0"/>
              <a:t>http://</a:t>
            </a:r>
            <a:r>
              <a:rPr lang="en-US" b="1" dirty="0" err="1" smtClean="0"/>
              <a:t>www.ysbl.york.ac.uk</a:t>
            </a:r>
            <a:r>
              <a:rPr lang="en-US" b="1" dirty="0" smtClean="0"/>
              <a:t>/~</a:t>
            </a:r>
            <a:r>
              <a:rPr lang="en-US" b="1" dirty="0" err="1" smtClean="0"/>
              <a:t>alexei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rgbClr val="000000"/>
                </a:solidFill>
              </a:rPr>
              <a:t>downloads/</a:t>
            </a:r>
            <a:r>
              <a:rPr lang="en-US" b="1" dirty="0" err="1" smtClean="0">
                <a:solidFill>
                  <a:srgbClr val="000000"/>
                </a:solidFill>
              </a:rPr>
              <a:t>tutorial_MR.tar.gz</a:t>
            </a:r>
            <a:endParaRPr lang="en-US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6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Molrep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2735" y="1758615"/>
            <a:ext cx="5712421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>
                <a:latin typeface="Consolas"/>
                <a:cs typeface="Consolas"/>
              </a:rPr>
              <a:t>    +-----------------------------------------+</a:t>
            </a:r>
          </a:p>
          <a:p>
            <a:r>
              <a:rPr lang="en-US" sz="1400" dirty="0">
                <a:latin typeface="Consolas"/>
                <a:cs typeface="Consolas"/>
              </a:rPr>
              <a:t>    |                                         |</a:t>
            </a:r>
          </a:p>
          <a:p>
            <a:r>
              <a:rPr lang="en-US" sz="1400" dirty="0">
                <a:latin typeface="Consolas"/>
                <a:cs typeface="Consolas"/>
              </a:rPr>
              <a:t>    |             --- MOLREP ---              |</a:t>
            </a:r>
          </a:p>
          <a:p>
            <a:r>
              <a:rPr lang="en-US" sz="1400" dirty="0">
                <a:latin typeface="Consolas"/>
                <a:cs typeface="Consolas"/>
              </a:rPr>
              <a:t>    |       /Vers 11.0.00; 17.06.2010/        |</a:t>
            </a:r>
          </a:p>
          <a:p>
            <a:r>
              <a:rPr lang="en-US" sz="1400" dirty="0">
                <a:latin typeface="Consolas"/>
                <a:cs typeface="Consolas"/>
              </a:rPr>
              <a:t>    |                                         |</a:t>
            </a:r>
          </a:p>
          <a:p>
            <a:r>
              <a:rPr lang="en-US" sz="1400" dirty="0">
                <a:latin typeface="Consolas"/>
                <a:cs typeface="Consolas"/>
              </a:rPr>
              <a:t>    +-----------------------------------------+</a:t>
            </a:r>
          </a:p>
          <a:p>
            <a:r>
              <a:rPr lang="en-US" sz="1400" dirty="0">
                <a:latin typeface="Consolas"/>
                <a:cs typeface="Consolas"/>
              </a:rPr>
              <a:t> ##</a:t>
            </a:r>
          </a:p>
          <a:p>
            <a:r>
              <a:rPr lang="en-US" sz="1400" dirty="0">
                <a:latin typeface="Consolas"/>
                <a:cs typeface="Consolas"/>
              </a:rPr>
              <a:t> ##  You can use program by command string with options:</a:t>
            </a:r>
          </a:p>
          <a:p>
            <a:r>
              <a:rPr lang="en-US" sz="1400" dirty="0">
                <a:latin typeface="Consolas"/>
                <a:cs typeface="Consolas"/>
              </a:rPr>
              <a:t> ##</a:t>
            </a:r>
          </a:p>
          <a:p>
            <a:r>
              <a:rPr lang="en-US" sz="1400" dirty="0">
                <a:latin typeface="Consolas"/>
                <a:cs typeface="Consolas"/>
              </a:rPr>
              <a:t> # molrep -f &lt;file_sf_or_map&gt; -m &lt;model_crd_or_map&gt;</a:t>
            </a:r>
          </a:p>
          <a:p>
            <a:r>
              <a:rPr lang="en-US" sz="1400" dirty="0">
                <a:latin typeface="Consolas"/>
                <a:cs typeface="Consolas"/>
              </a:rPr>
              <a:t> #        -mx &lt;fixed model&gt;   -m2 &lt;model_2&gt;</a:t>
            </a:r>
          </a:p>
          <a:p>
            <a:r>
              <a:rPr lang="en-US" sz="1400" dirty="0">
                <a:latin typeface="Consolas"/>
                <a:cs typeface="Consolas"/>
              </a:rPr>
              <a:t> #        -po &lt;path_out&gt;      -ps &lt;path_scrath&gt;</a:t>
            </a:r>
          </a:p>
          <a:p>
            <a:r>
              <a:rPr lang="en-US" sz="1400" dirty="0">
                <a:latin typeface="Consolas"/>
                <a:cs typeface="Consolas"/>
              </a:rPr>
              <a:t> #        -s &lt;file_sequence&gt;  -s2 &lt;file_seq_for_m2&gt;</a:t>
            </a:r>
          </a:p>
          <a:p>
            <a:r>
              <a:rPr lang="en-US" sz="1400" dirty="0">
                <a:latin typeface="Consolas"/>
                <a:cs typeface="Consolas"/>
              </a:rPr>
              <a:t> #        -k &lt;file_keywords&gt;  -doc &lt;y/a/n&gt;</a:t>
            </a:r>
          </a:p>
          <a:p>
            <a:r>
              <a:rPr lang="en-US" sz="1400" dirty="0">
                <a:latin typeface="Consolas"/>
                <a:cs typeface="Consolas"/>
              </a:rPr>
              <a:t> #        -h   -i  -r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</a:p>
          <a:p>
            <a:r>
              <a:rPr lang="en-US" sz="1400" dirty="0">
                <a:latin typeface="Consolas"/>
                <a:cs typeface="Consolas"/>
              </a:rPr>
              <a:t>                     ........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2735" y="1060039"/>
            <a:ext cx="571242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-h</a:t>
            </a:r>
          </a:p>
        </p:txBody>
      </p:sp>
    </p:spTree>
    <p:extLst>
      <p:ext uri="{BB962C8B-B14F-4D97-AF65-F5344CB8AC3E}">
        <p14:creationId xmlns:p14="http://schemas.microsoft.com/office/powerpoint/2010/main" val="402414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0807"/>
          </a:xfrm>
        </p:spPr>
        <p:txBody>
          <a:bodyPr/>
          <a:lstStyle/>
          <a:p>
            <a:r>
              <a:rPr lang="en-GB" dirty="0" smtClean="0"/>
              <a:t>Conventional MR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46528" y="2042399"/>
            <a:ext cx="2692731" cy="3152174"/>
            <a:chOff x="212838" y="1902385"/>
            <a:chExt cx="2692731" cy="3152174"/>
          </a:xfrm>
        </p:grpSpPr>
        <p:pic>
          <p:nvPicPr>
            <p:cNvPr id="7" name="Picture 10" descr="a.tiff"/>
            <p:cNvPicPr>
              <a:picLocks noChangeAspect="1"/>
            </p:cNvPicPr>
            <p:nvPr/>
          </p:nvPicPr>
          <p:blipFill>
            <a:blip r:embed="rId2"/>
            <a:srcRect r="70866" b="20320"/>
            <a:stretch>
              <a:fillRect/>
            </a:stretch>
          </p:blipFill>
          <p:spPr bwMode="auto">
            <a:xfrm>
              <a:off x="572759" y="1902385"/>
              <a:ext cx="2332810" cy="3152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212838" y="2298096"/>
              <a:ext cx="360000" cy="674415"/>
              <a:chOff x="212838" y="2298096"/>
              <a:chExt cx="360000" cy="674415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212838" y="2298096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12838" y="2972511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3297197" y="1944678"/>
            <a:ext cx="5544569" cy="4068064"/>
            <a:chOff x="212838" y="1804664"/>
            <a:chExt cx="5544569" cy="4068064"/>
          </a:xfrm>
        </p:grpSpPr>
        <p:pic>
          <p:nvPicPr>
            <p:cNvPr id="11" name="Picture 10" descr="demo_trim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759" y="1804664"/>
              <a:ext cx="5184648" cy="4068064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212838" y="2910024"/>
              <a:ext cx="360000" cy="2281023"/>
              <a:chOff x="3373315" y="2910024"/>
              <a:chExt cx="360000" cy="2281023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3373315" y="2910024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373315" y="3229522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3373315" y="3416956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373315" y="5191047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3373315" y="3914692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373315" y="4108367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657790" y="1060039"/>
            <a:ext cx="782842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model.pdb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-mx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fixed.pdb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-s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target.seq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Conventional </a:t>
            </a:r>
            <a:r>
              <a:rPr lang="en-GB" dirty="0" smtClean="0"/>
              <a:t>MR: default protocol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1800110"/>
            <a:ext cx="8229600" cy="3380413"/>
          </a:xfrm>
        </p:spPr>
        <p:txBody>
          <a:bodyPr/>
          <a:lstStyle/>
          <a:p>
            <a:pPr lvl="1"/>
            <a:r>
              <a:rPr lang="en-US" dirty="0"/>
              <a:t>model correction if sequence provided</a:t>
            </a:r>
          </a:p>
          <a:p>
            <a:pPr lvl="1"/>
            <a:r>
              <a:rPr lang="en-US" dirty="0"/>
              <a:t>defines the number of molecules per AU</a:t>
            </a:r>
          </a:p>
          <a:p>
            <a:pPr lvl="1"/>
            <a:r>
              <a:rPr lang="en-US" dirty="0"/>
              <a:t>modification of the model surface</a:t>
            </a:r>
          </a:p>
          <a:p>
            <a:pPr lvl="1"/>
            <a:r>
              <a:rPr lang="en-US" dirty="0"/>
              <a:t>anisotropic correction of the data</a:t>
            </a:r>
          </a:p>
          <a:p>
            <a:pPr lvl="1"/>
            <a:r>
              <a:rPr lang="en-US" dirty="0"/>
              <a:t>weighting the data according to model completeness and similarity</a:t>
            </a:r>
          </a:p>
          <a:p>
            <a:pPr lvl="1"/>
            <a:r>
              <a:rPr lang="en-US" dirty="0"/>
              <a:t>check for </a:t>
            </a:r>
            <a:r>
              <a:rPr lang="en-US" dirty="0" err="1" smtClean="0"/>
              <a:t>pseudotranslation</a:t>
            </a:r>
            <a:r>
              <a:rPr lang="en-US" dirty="0" smtClean="0"/>
              <a:t>; two-copy search if PT is </a:t>
            </a:r>
            <a:r>
              <a:rPr lang="en-US" dirty="0"/>
              <a:t>present</a:t>
            </a:r>
          </a:p>
          <a:p>
            <a:pPr lvl="1"/>
            <a:r>
              <a:rPr lang="en-US" dirty="0"/>
              <a:t>30+ peaks in Cross RF for use in TF (accounts for close peaks)</a:t>
            </a:r>
          </a:p>
          <a:p>
            <a:pPr lvl="1"/>
            <a:r>
              <a:rPr lang="en-US" dirty="0"/>
              <a:t>applied packing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790" y="1060039"/>
            <a:ext cx="782842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model.pdb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-mx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fixed.pdb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-s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target.seq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Conventional MR: </a:t>
            </a:r>
            <a:r>
              <a:rPr lang="en-GB" dirty="0" smtClean="0"/>
              <a:t>important options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199" y="3059531"/>
            <a:ext cx="8455891" cy="2823850"/>
          </a:xfrm>
        </p:spPr>
        <p:txBody>
          <a:bodyPr/>
          <a:lstStyle/>
          <a:p>
            <a:r>
              <a:rPr lang="en-US" dirty="0"/>
              <a:t>You may want to define manually</a:t>
            </a:r>
          </a:p>
          <a:p>
            <a:pPr lvl="1"/>
            <a:r>
              <a:rPr lang="en-US" dirty="0"/>
              <a:t> the number of copies in the AU, if model is smaller than the target molecule</a:t>
            </a:r>
          </a:p>
          <a:p>
            <a:pPr lvl="1"/>
            <a:r>
              <a:rPr lang="en-US" dirty="0"/>
              <a:t>similarity (used for weighting), if e.g. the target sequence is not provided</a:t>
            </a:r>
          </a:p>
          <a:p>
            <a:pPr lvl="1"/>
            <a:r>
              <a:rPr lang="en-US" dirty="0"/>
              <a:t>completeness (used for weighting), to control weighting at low resolution</a:t>
            </a:r>
          </a:p>
          <a:p>
            <a:pPr lvl="1"/>
            <a:r>
              <a:rPr lang="en-US" dirty="0"/>
              <a:t>the number of top peaks from CRF to be tested by TF</a:t>
            </a:r>
          </a:p>
          <a:p>
            <a:pPr lvl="1"/>
            <a:r>
              <a:rPr lang="en-US" dirty="0"/>
              <a:t>to switch two-copy search off (switched on by default if pseudotranslation is found).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3516" y="865909"/>
            <a:ext cx="5136968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 dirty="0" err="1" smtClean="0">
                <a:solidFill>
                  <a:srgbClr val="3366FF"/>
                </a:solidFill>
                <a:latin typeface="Consolas"/>
                <a:cs typeface="Consolas"/>
              </a:rPr>
              <a:t>model.pdb</a:t>
            </a:r>
            <a:r>
              <a:rPr lang="en-US" dirty="0" smtClean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–</a:t>
            </a:r>
            <a:r>
              <a:rPr lang="en-US" dirty="0">
                <a:latin typeface="Consolas"/>
                <a:cs typeface="Consolas"/>
              </a:rPr>
              <a:t>i &lt;&lt;+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nmon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</a:t>
            </a:r>
          </a:p>
          <a:p>
            <a:r>
              <a:rPr lang="en-US" dirty="0">
                <a:latin typeface="Consolas"/>
                <a:cs typeface="Consolas"/>
              </a:rPr>
              <a:t>sim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0.33</a:t>
            </a:r>
          </a:p>
          <a:p>
            <a:r>
              <a:rPr lang="en-US" dirty="0">
                <a:latin typeface="Consolas"/>
                <a:cs typeface="Consolas"/>
              </a:rPr>
              <a:t>compl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0.1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np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100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pst </a:t>
            </a:r>
            <a:r>
              <a:rPr lang="en-US" dirty="0">
                <a:solidFill>
                  <a:srgbClr val="3366FF"/>
                </a:solidFill>
              </a:rPr>
              <a:t>N</a:t>
            </a:r>
          </a:p>
          <a:p>
            <a:r>
              <a:rPr lang="en-US" dirty="0">
                <a:latin typeface="Consolas"/>
                <a:cs typeface="Consolas"/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Conventional MR: </a:t>
            </a:r>
            <a:r>
              <a:rPr lang="en-US" dirty="0"/>
              <a:t>l</a:t>
            </a:r>
            <a:r>
              <a:rPr lang="en-US" dirty="0" smtClean="0"/>
              <a:t>og</a:t>
            </a:r>
            <a:r>
              <a:rPr lang="en-US" dirty="0"/>
              <a:t>-file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676" y="1046667"/>
            <a:ext cx="7076440" cy="519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data define what </a:t>
            </a:r>
            <a:r>
              <a:rPr lang="en-US" dirty="0" err="1" smtClean="0"/>
              <a:t>Molrep</a:t>
            </a:r>
            <a:r>
              <a:rPr lang="en-US" dirty="0" smtClean="0"/>
              <a:t> does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January 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YSBL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8390" y="1187104"/>
            <a:ext cx="8229600" cy="4585871"/>
          </a:xfrm>
        </p:spPr>
        <p:txBody>
          <a:bodyPr/>
          <a:lstStyle/>
          <a:p>
            <a:r>
              <a:rPr lang="en-US" dirty="0" smtClean="0"/>
              <a:t>Fitting two models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Fitting model into a map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Map is a search model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Self-Rotation Function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Help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4992" y="1219198"/>
            <a:ext cx="575530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/>
                <a:cs typeface="Consolas"/>
              </a:rPr>
              <a:t>molrep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–mx </a:t>
            </a:r>
            <a:r>
              <a:rPr lang="en-US" dirty="0" err="1" smtClean="0">
                <a:solidFill>
                  <a:srgbClr val="3366FF"/>
                </a:solidFill>
                <a:latin typeface="Consolas"/>
                <a:cs typeface="Consolas"/>
              </a:rPr>
              <a:t>fixed_model.pdb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–m </a:t>
            </a:r>
            <a:r>
              <a:rPr lang="en-US" dirty="0" err="1" smtClean="0">
                <a:solidFill>
                  <a:srgbClr val="3366FF"/>
                </a:solidFill>
                <a:latin typeface="Consolas"/>
                <a:cs typeface="Consolas"/>
              </a:rPr>
              <a:t>model.pdb</a:t>
            </a:r>
            <a:endParaRPr lang="en-US" dirty="0">
              <a:solidFill>
                <a:srgbClr val="3366FF"/>
              </a:solidFill>
              <a:latin typeface="Consolas"/>
              <a:cs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4992" y="2258410"/>
            <a:ext cx="575530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/>
                <a:cs typeface="Consolas"/>
              </a:rPr>
              <a:t>molrep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–f </a:t>
            </a:r>
            <a:r>
              <a:rPr lang="en-US" dirty="0" smtClean="0">
                <a:solidFill>
                  <a:srgbClr val="3366FF"/>
                </a:solidFill>
                <a:latin typeface="Consolas"/>
                <a:cs typeface="Consolas"/>
              </a:rPr>
              <a:t>map.ccp4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–m </a:t>
            </a:r>
            <a:r>
              <a:rPr lang="en-US" dirty="0" err="1" smtClean="0">
                <a:solidFill>
                  <a:srgbClr val="3366FF"/>
                </a:solidFill>
                <a:latin typeface="Consolas"/>
                <a:cs typeface="Consolas"/>
              </a:rPr>
              <a:t>model.pdb</a:t>
            </a:r>
            <a:endParaRPr lang="en-US" dirty="0">
              <a:solidFill>
                <a:srgbClr val="3366FF"/>
              </a:solidFill>
              <a:latin typeface="Consolas"/>
              <a:cs typeface="Consola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4992" y="3297622"/>
            <a:ext cx="575530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/>
                <a:cs typeface="Consolas"/>
              </a:rPr>
              <a:t>molrep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–f </a:t>
            </a:r>
            <a:r>
              <a:rPr lang="en-US" dirty="0" err="1" smtClean="0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 –m </a:t>
            </a:r>
            <a:r>
              <a:rPr lang="en-US" dirty="0" smtClean="0">
                <a:solidFill>
                  <a:srgbClr val="3366FF"/>
                </a:solidFill>
                <a:latin typeface="Consolas"/>
                <a:cs typeface="Consolas"/>
              </a:rPr>
              <a:t>map.ccp4</a:t>
            </a:r>
            <a:endParaRPr lang="en-US" dirty="0">
              <a:solidFill>
                <a:srgbClr val="3366FF"/>
              </a:solidFill>
              <a:latin typeface="Consolas"/>
              <a:cs typeface="Consola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4992" y="4336834"/>
            <a:ext cx="575530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/>
                <a:cs typeface="Consolas"/>
              </a:rPr>
              <a:t>molrep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–f </a:t>
            </a:r>
            <a:r>
              <a:rPr lang="en-US" dirty="0" err="1" smtClean="0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endParaRPr lang="en-US" dirty="0">
              <a:solidFill>
                <a:srgbClr val="3366FF"/>
              </a:solidFill>
              <a:latin typeface="Consolas"/>
              <a:cs typeface="Consola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4992" y="5376046"/>
            <a:ext cx="575530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/>
                <a:cs typeface="Consolas"/>
              </a:rPr>
              <a:t>molrep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–h</a:t>
            </a:r>
            <a:endParaRPr lang="en-US" dirty="0">
              <a:solidFill>
                <a:srgbClr val="3366FF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72023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2625</Words>
  <Application>Microsoft Macintosh PowerPoint</Application>
  <PresentationFormat>On-screen Show (4:3)</PresentationFormat>
  <Paragraphs>538</Paragraphs>
  <Slides>32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Search in electron density using Molrep</vt:lpstr>
      <vt:lpstr>Molecular Replacement</vt:lpstr>
      <vt:lpstr>Molrep</vt:lpstr>
      <vt:lpstr>Molrep</vt:lpstr>
      <vt:lpstr>Conventional MR</vt:lpstr>
      <vt:lpstr>Conventional MR: default protocol</vt:lpstr>
      <vt:lpstr>Conventional MR: important options</vt:lpstr>
      <vt:lpstr>Conventional MR: log-file</vt:lpstr>
      <vt:lpstr>Input data define what Molrep does</vt:lpstr>
      <vt:lpstr>Ensemble (pseudo-NMR) models</vt:lpstr>
      <vt:lpstr>Multi-copy search</vt:lpstr>
      <vt:lpstr>Search in the density</vt:lpstr>
      <vt:lpstr>Search in the density using Rotation Function</vt:lpstr>
      <vt:lpstr>Exhaustive search in the electron density</vt:lpstr>
      <vt:lpstr>Modified Rotation Function</vt:lpstr>
      <vt:lpstr>Modified Rotation Function</vt:lpstr>
      <vt:lpstr>Example</vt:lpstr>
      <vt:lpstr>Example</vt:lpstr>
      <vt:lpstr>SAPTF</vt:lpstr>
      <vt:lpstr>MR with SAPTF</vt:lpstr>
      <vt:lpstr>SAPTF Example</vt:lpstr>
      <vt:lpstr>SAPTF Example</vt:lpstr>
      <vt:lpstr>SAPTF Example</vt:lpstr>
      <vt:lpstr>SAPTF Example</vt:lpstr>
      <vt:lpstr>SAPTF Example</vt:lpstr>
      <vt:lpstr>Alternative SAPTF protocol</vt:lpstr>
      <vt:lpstr>More complicated example</vt:lpstr>
      <vt:lpstr>Usher complex structure solution</vt:lpstr>
      <vt:lpstr>Performance of fitting methods</vt:lpstr>
      <vt:lpstr>NCS copy in a special position </vt:lpstr>
      <vt:lpstr>Fitting into EM maps</vt:lpstr>
      <vt:lpstr>Tutorial: model completion using Molrep</vt:lpstr>
    </vt:vector>
  </TitlesOfParts>
  <Company>YSBL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Replacement</dc:title>
  <dc:creator>Andrey A Lebedev</dc:creator>
  <cp:lastModifiedBy>Andrey Lebedev</cp:lastModifiedBy>
  <cp:revision>171</cp:revision>
  <dcterms:created xsi:type="dcterms:W3CDTF">2011-06-12T14:01:39Z</dcterms:created>
  <dcterms:modified xsi:type="dcterms:W3CDTF">2012-01-08T22:45:55Z</dcterms:modified>
</cp:coreProperties>
</file>